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1"/>
  </p:sldMasterIdLst>
  <p:notesMasterIdLst>
    <p:notesMasterId r:id="rId34"/>
  </p:notesMasterIdLst>
  <p:handoutMasterIdLst>
    <p:handoutMasterId r:id="rId35"/>
  </p:handoutMasterIdLst>
  <p:sldIdLst>
    <p:sldId id="578" r:id="rId2"/>
    <p:sldId id="586" r:id="rId3"/>
    <p:sldId id="587" r:id="rId4"/>
    <p:sldId id="588" r:id="rId5"/>
    <p:sldId id="589" r:id="rId6"/>
    <p:sldId id="590" r:id="rId7"/>
    <p:sldId id="591" r:id="rId8"/>
    <p:sldId id="592" r:id="rId9"/>
    <p:sldId id="593" r:id="rId10"/>
    <p:sldId id="594" r:id="rId11"/>
    <p:sldId id="595" r:id="rId12"/>
    <p:sldId id="596" r:id="rId13"/>
    <p:sldId id="597" r:id="rId14"/>
    <p:sldId id="598" r:id="rId15"/>
    <p:sldId id="599" r:id="rId16"/>
    <p:sldId id="623" r:id="rId17"/>
    <p:sldId id="622" r:id="rId18"/>
    <p:sldId id="600" r:id="rId19"/>
    <p:sldId id="601" r:id="rId20"/>
    <p:sldId id="602" r:id="rId21"/>
    <p:sldId id="603" r:id="rId22"/>
    <p:sldId id="604" r:id="rId23"/>
    <p:sldId id="607" r:id="rId24"/>
    <p:sldId id="608" r:id="rId25"/>
    <p:sldId id="609" r:id="rId26"/>
    <p:sldId id="610" r:id="rId27"/>
    <p:sldId id="611" r:id="rId28"/>
    <p:sldId id="612" r:id="rId29"/>
    <p:sldId id="613" r:id="rId30"/>
    <p:sldId id="614" r:id="rId31"/>
    <p:sldId id="615" r:id="rId32"/>
    <p:sldId id="576"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Trebuchet MS" pitchFamily="1" charset="0"/>
        <a:ea typeface="+mn-ea"/>
        <a:cs typeface="+mn-cs"/>
      </a:defRPr>
    </a:lvl1pPr>
    <a:lvl2pPr marL="457200" algn="l" rtl="0" fontAlgn="base">
      <a:spcBef>
        <a:spcPct val="0"/>
      </a:spcBef>
      <a:spcAft>
        <a:spcPct val="0"/>
      </a:spcAft>
      <a:defRPr kern="1200">
        <a:solidFill>
          <a:schemeClr val="tx1"/>
        </a:solidFill>
        <a:latin typeface="Trebuchet MS" pitchFamily="1" charset="0"/>
        <a:ea typeface="+mn-ea"/>
        <a:cs typeface="+mn-cs"/>
      </a:defRPr>
    </a:lvl2pPr>
    <a:lvl3pPr marL="914400" algn="l" rtl="0" fontAlgn="base">
      <a:spcBef>
        <a:spcPct val="0"/>
      </a:spcBef>
      <a:spcAft>
        <a:spcPct val="0"/>
      </a:spcAft>
      <a:defRPr kern="1200">
        <a:solidFill>
          <a:schemeClr val="tx1"/>
        </a:solidFill>
        <a:latin typeface="Trebuchet MS" pitchFamily="1" charset="0"/>
        <a:ea typeface="+mn-ea"/>
        <a:cs typeface="+mn-cs"/>
      </a:defRPr>
    </a:lvl3pPr>
    <a:lvl4pPr marL="1371600" algn="l" rtl="0" fontAlgn="base">
      <a:spcBef>
        <a:spcPct val="0"/>
      </a:spcBef>
      <a:spcAft>
        <a:spcPct val="0"/>
      </a:spcAft>
      <a:defRPr kern="1200">
        <a:solidFill>
          <a:schemeClr val="tx1"/>
        </a:solidFill>
        <a:latin typeface="Trebuchet MS" pitchFamily="1" charset="0"/>
        <a:ea typeface="+mn-ea"/>
        <a:cs typeface="+mn-cs"/>
      </a:defRPr>
    </a:lvl4pPr>
    <a:lvl5pPr marL="1828800" algn="l" rtl="0" fontAlgn="base">
      <a:spcBef>
        <a:spcPct val="0"/>
      </a:spcBef>
      <a:spcAft>
        <a:spcPct val="0"/>
      </a:spcAft>
      <a:defRPr kern="1200">
        <a:solidFill>
          <a:schemeClr val="tx1"/>
        </a:solidFill>
        <a:latin typeface="Trebuchet MS" pitchFamily="1" charset="0"/>
        <a:ea typeface="+mn-ea"/>
        <a:cs typeface="+mn-cs"/>
      </a:defRPr>
    </a:lvl5pPr>
    <a:lvl6pPr marL="2286000" algn="l" defTabSz="914400" rtl="0" eaLnBrk="1" latinLnBrk="0" hangingPunct="1">
      <a:defRPr kern="1200">
        <a:solidFill>
          <a:schemeClr val="tx1"/>
        </a:solidFill>
        <a:latin typeface="Trebuchet MS" pitchFamily="1" charset="0"/>
        <a:ea typeface="+mn-ea"/>
        <a:cs typeface="+mn-cs"/>
      </a:defRPr>
    </a:lvl6pPr>
    <a:lvl7pPr marL="2743200" algn="l" defTabSz="914400" rtl="0" eaLnBrk="1" latinLnBrk="0" hangingPunct="1">
      <a:defRPr kern="1200">
        <a:solidFill>
          <a:schemeClr val="tx1"/>
        </a:solidFill>
        <a:latin typeface="Trebuchet MS" pitchFamily="1" charset="0"/>
        <a:ea typeface="+mn-ea"/>
        <a:cs typeface="+mn-cs"/>
      </a:defRPr>
    </a:lvl7pPr>
    <a:lvl8pPr marL="3200400" algn="l" defTabSz="914400" rtl="0" eaLnBrk="1" latinLnBrk="0" hangingPunct="1">
      <a:defRPr kern="1200">
        <a:solidFill>
          <a:schemeClr val="tx1"/>
        </a:solidFill>
        <a:latin typeface="Trebuchet MS" pitchFamily="1" charset="0"/>
        <a:ea typeface="+mn-ea"/>
        <a:cs typeface="+mn-cs"/>
      </a:defRPr>
    </a:lvl8pPr>
    <a:lvl9pPr marL="3657600" algn="l" defTabSz="914400" rtl="0" eaLnBrk="1" latinLnBrk="0" hangingPunct="1">
      <a:defRPr kern="1200">
        <a:solidFill>
          <a:schemeClr val="tx1"/>
        </a:solidFill>
        <a:latin typeface="Trebuchet M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clrMru>
    <a:srgbClr val="8B9DA7"/>
    <a:srgbClr val="777777"/>
    <a:srgbClr val="DDDDDD"/>
    <a:srgbClr val="FFFFFF"/>
    <a:srgbClr val="D06800"/>
    <a:srgbClr val="2D7CCF"/>
    <a:srgbClr val="6699FF"/>
    <a:srgbClr val="F479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78000" autoAdjust="0"/>
  </p:normalViewPr>
  <p:slideViewPr>
    <p:cSldViewPr snapToGrid="0">
      <p:cViewPr varScale="1">
        <p:scale>
          <a:sx n="71" d="100"/>
          <a:sy n="71" d="100"/>
        </p:scale>
        <p:origin x="-15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19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Segoe Semibold" pitchFamily="34" charset="0"/>
              </a:defRPr>
            </a:lvl1pPr>
          </a:lstStyle>
          <a:p>
            <a:pPr>
              <a:defRPr/>
            </a:pPr>
            <a:r>
              <a:rPr lang="en-US"/>
              <a:t>MGB 2005</a:t>
            </a:r>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Segoe" pitchFamily="34" charset="0"/>
              </a:defRPr>
            </a:lvl1pPr>
          </a:lstStyle>
          <a:p>
            <a:pPr>
              <a:defRPr/>
            </a:pPr>
            <a:fld id="{07DCEBE7-73AF-4ED8-BCFE-29FD56FB35C3}" type="datetime8">
              <a:rPr lang="en-US"/>
              <a:pPr>
                <a:defRPr/>
              </a:pPr>
              <a:t>7/14/2008 5:13 PM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a:latin typeface="Segoe" pitchFamily="34" charset="0"/>
                <a:cs typeface="Arial" charset="0"/>
              </a:defRPr>
            </a:lvl1pPr>
          </a:lstStyle>
          <a:p>
            <a:pPr>
              <a:defRPr/>
            </a:pPr>
            <a:r>
              <a:rPr lang="en-US"/>
              <a:t>© 2005 Microsoft Corporation. All rights reserved.</a:t>
            </a:r>
          </a:p>
          <a:p>
            <a:pPr>
              <a:defRPr/>
            </a:pPr>
            <a:r>
              <a:rPr lang="en-US"/>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Segoe Semibold" pitchFamily="34" charset="0"/>
              </a:defRPr>
            </a:lvl1pPr>
          </a:lstStyle>
          <a:p>
            <a:pPr>
              <a:defRPr/>
            </a:pPr>
            <a:fld id="{49BD22C4-D1A8-41ED-928E-915AA736EBB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dt" idx="1"/>
          </p:nvPr>
        </p:nvSpPr>
        <p:spPr bwMode="auto">
          <a:xfrm>
            <a:off x="3884613" y="0"/>
            <a:ext cx="29718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A9D910E3-464B-4DE1-A233-EBF743715C91}" type="datetime8">
              <a:rPr lang="en-US"/>
              <a:pPr>
                <a:defRPr/>
              </a:pPr>
              <a:t>7/14/2008 5:13 PM</a:t>
            </a:fld>
            <a:endParaRPr lang="en-US"/>
          </a:p>
        </p:txBody>
      </p:sp>
      <p:sp>
        <p:nvSpPr>
          <p:cNvPr id="10243" name="Rectangle 4"/>
          <p:cNvSpPr>
            <a:spLocks noGrp="1" noRot="1" noChangeAspect="1" noChangeArrowheads="1" noTextEdit="1"/>
          </p:cNvSpPr>
          <p:nvPr>
            <p:ph type="sldImg" idx="2"/>
          </p:nvPr>
        </p:nvSpPr>
        <p:spPr bwMode="auto">
          <a:xfrm>
            <a:off x="1498600" y="266700"/>
            <a:ext cx="4203700" cy="315277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342900" y="3556000"/>
            <a:ext cx="6197600" cy="490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793163"/>
            <a:ext cx="5667375" cy="350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a:latin typeface="Segoe" pitchFamily="34" charset="0"/>
                <a:cs typeface="Arial" charset="0"/>
              </a:defRPr>
            </a:lvl1pPr>
          </a:lstStyle>
          <a:p>
            <a:pPr>
              <a:defRPr/>
            </a:pPr>
            <a:r>
              <a:rPr lang="en-US"/>
              <a:t>©2005 Microsoft Corporation. All rights reserved.</a:t>
            </a:r>
          </a:p>
          <a:p>
            <a:pPr>
              <a:defRPr/>
            </a:pPr>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799513"/>
            <a:ext cx="12731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8A8F651-D492-4DEE-8697-AA64A41EEA45}"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Grp="1" noChangeArrowheads="1"/>
          </p:cNvSpPr>
          <p:nvPr/>
        </p:nvSpPr>
        <p:spPr bwMode="auto">
          <a:xfrm>
            <a:off x="3884613" y="0"/>
            <a:ext cx="2971800" cy="254000"/>
          </a:xfrm>
          <a:prstGeom prst="rect">
            <a:avLst/>
          </a:prstGeom>
          <a:noFill/>
          <a:ln w="9525">
            <a:noFill/>
            <a:miter lim="800000"/>
            <a:headEnd/>
            <a:tailEnd/>
          </a:ln>
        </p:spPr>
        <p:txBody>
          <a:bodyPr/>
          <a:lstStyle/>
          <a:p>
            <a:pPr algn="r"/>
            <a:fld id="{0B761B11-866D-4701-847D-030DB18EFBF9}" type="datetime8">
              <a:rPr lang="en-US" sz="1200">
                <a:latin typeface="Times New Roman" pitchFamily="1" charset="0"/>
              </a:rPr>
              <a:pPr algn="r"/>
              <a:t>7/14/2008 5:13 PM</a:t>
            </a:fld>
            <a:endParaRPr lang="en-US" sz="1200" dirty="0">
              <a:latin typeface="Times New Roman" pitchFamily="1" charset="0"/>
            </a:endParaRPr>
          </a:p>
        </p:txBody>
      </p:sp>
      <p:sp>
        <p:nvSpPr>
          <p:cNvPr id="11267" name="Rectangle 7"/>
          <p:cNvSpPr txBox="1">
            <a:spLocks noGrp="1" noChangeArrowheads="1"/>
          </p:cNvSpPr>
          <p:nvPr/>
        </p:nvSpPr>
        <p:spPr bwMode="auto">
          <a:xfrm>
            <a:off x="5583238" y="8799513"/>
            <a:ext cx="1273175" cy="342900"/>
          </a:xfrm>
          <a:prstGeom prst="rect">
            <a:avLst/>
          </a:prstGeom>
          <a:noFill/>
          <a:ln w="9525">
            <a:noFill/>
            <a:miter lim="800000"/>
            <a:headEnd/>
            <a:tailEnd/>
          </a:ln>
        </p:spPr>
        <p:txBody>
          <a:bodyPr anchor="b"/>
          <a:lstStyle/>
          <a:p>
            <a:pPr algn="r"/>
            <a:fld id="{45664A87-1B34-41B2-BFF2-DFCD38E78435}" type="slidenum">
              <a:rPr lang="en-US" sz="1200">
                <a:latin typeface="Times New Roman" pitchFamily="1" charset="0"/>
              </a:rPr>
              <a:pPr algn="r"/>
              <a:t>1</a:t>
            </a:fld>
            <a:endParaRPr lang="en-US" sz="1200" dirty="0">
              <a:latin typeface="Times New Roman" pitchFamily="1" charset="0"/>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p:spPr>
        <p:txBody>
          <a:bodyPr/>
          <a:lstStyle/>
          <a:p>
            <a:pPr eaLnBrk="1" hangingPunct="1">
              <a:lnSpc>
                <a:spcPct val="90000"/>
              </a:lnSpc>
            </a:pPr>
            <a:endParaRPr lang="en-US" sz="1000" dirty="0" smtClean="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Love/hate relationship</a:t>
            </a:r>
          </a:p>
          <a:p>
            <a:r>
              <a:rPr lang="en-US" dirty="0" smtClean="0"/>
              <a:t>Put yourself in the shoes of a standards author, a compiler writer, a standard library implementer. They love undefined behavior.</a:t>
            </a:r>
          </a:p>
          <a:p>
            <a:r>
              <a:rPr lang="en-US" dirty="0" smtClean="0"/>
              <a:t>Plus, gives life to all kinds of code analysis tools</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to look</a:t>
            </a:r>
            <a:r>
              <a:rPr lang="en-US" baseline="0" dirty="0" smtClean="0"/>
              <a:t> at some examples: these have been really simplified</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Feet wet</a:t>
            </a:r>
          </a:p>
          <a:p>
            <a:r>
              <a:rPr lang="en-US" dirty="0" smtClean="0"/>
              <a:t>Solution: prefer STL or TR1 containers, which are much more likely to catch array bounds issues at debug time</a:t>
            </a:r>
          </a:p>
          <a:p>
            <a:endParaRPr lang="en-US" dirty="0" smtClean="0"/>
          </a:p>
          <a:p>
            <a:r>
              <a:rPr lang="en-US" b="0" dirty="0" smtClean="0"/>
              <a:t>C99 – 6.5.6/8 - </a:t>
            </a:r>
            <a:r>
              <a:rPr lang="en-US" dirty="0" smtClean="0"/>
              <a:t>If the result points one past the last element of the array object, it shall not be used as the operand of a unary * operator that is evaluated.</a:t>
            </a:r>
            <a:endParaRPr lang="en-US" b="0" dirty="0" smtClean="0"/>
          </a:p>
          <a:p>
            <a:endParaRPr lang="en-US" dirty="0" smtClean="0"/>
          </a:p>
          <a:p>
            <a:r>
              <a:rPr lang="en-US" dirty="0" smtClean="0"/>
              <a:t>C99 – 6.5.6/8 - If both the pointer operand and the result point to elements of the same array object, or one past the last element of the array object, the evaluation shall not produce an overflow; otherwise, the behavior is undefined.</a:t>
            </a:r>
          </a:p>
          <a:p>
            <a:endParaRPr lang="en-US" dirty="0" smtClean="0"/>
          </a:p>
          <a:p>
            <a:r>
              <a:rPr lang="en-US" dirty="0" smtClean="0"/>
              <a:t>C++03 - 23.1.1/12 – vector operator[]: operational semantics *(a.begin() + n)</a:t>
            </a:r>
          </a:p>
          <a:p>
            <a:endParaRPr lang="en-US" dirty="0" smtClean="0"/>
          </a:p>
          <a:p>
            <a:r>
              <a:rPr lang="en-US" dirty="0" smtClean="0"/>
              <a:t>C99 – 7.21.2.1/2 - The memcpy function copies n characters from the object pointed to by s2 into the object pointed to by s1. If copying takes place between objects that overlap, the behavior is undefined. (memmove)</a:t>
            </a:r>
            <a:endParaRPr lang="en-US" b="0"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Solutions:</a:t>
            </a:r>
          </a:p>
          <a:p>
            <a:r>
              <a:rPr lang="en-US" dirty="0" smtClean="0"/>
              <a:t>Prefer classes like shared_ptr that</a:t>
            </a:r>
            <a:r>
              <a:rPr lang="en-US" baseline="0" dirty="0" smtClean="0"/>
              <a:t> wrap raw pointers</a:t>
            </a:r>
          </a:p>
          <a:p>
            <a:r>
              <a:rPr lang="en-US" baseline="0" dirty="0" smtClean="0"/>
              <a:t>Never return references except to static objects</a:t>
            </a:r>
          </a:p>
          <a:p>
            <a:endParaRPr lang="en-US" baseline="0" dirty="0" smtClean="0"/>
          </a:p>
          <a:p>
            <a:r>
              <a:rPr lang="en-US" baseline="0" dirty="0" smtClean="0"/>
              <a:t>C99 – 6.2.4/2 - </a:t>
            </a:r>
            <a:r>
              <a:rPr lang="en-US" dirty="0" smtClean="0"/>
              <a:t>If an object is referred to outside of its lifetime, the behavior is undefined.</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Solutions: match operator new/delete,</a:t>
            </a:r>
            <a:r>
              <a:rPr lang="en-US" baseline="0" dirty="0" smtClean="0"/>
              <a:t> array new/array delete</a:t>
            </a:r>
            <a:r>
              <a:rPr lang="en-US" dirty="0" smtClean="0"/>
              <a:t>,</a:t>
            </a:r>
            <a:r>
              <a:rPr lang="en-US" baseline="0" dirty="0" smtClean="0"/>
              <a:t> use a debugging heap, use shared_ptr</a:t>
            </a:r>
          </a:p>
          <a:p>
            <a:endParaRPr lang="en-US" baseline="0" dirty="0" smtClean="0"/>
          </a:p>
          <a:p>
            <a:r>
              <a:rPr lang="en-US" baseline="0" dirty="0" smtClean="0"/>
              <a:t>C++03 - 5.3.4/7 - </a:t>
            </a:r>
            <a:r>
              <a:rPr lang="en-US" dirty="0" smtClean="0"/>
              <a:t>When the value of the expression in a direct-new-declarator is zero, the allocation function is called to allocate</a:t>
            </a:r>
            <a:r>
              <a:rPr lang="en-US" i="1" dirty="0" smtClean="0"/>
              <a:t> </a:t>
            </a:r>
            <a:r>
              <a:rPr lang="en-US" dirty="0" smtClean="0"/>
              <a:t>an array with no elements</a:t>
            </a:r>
            <a:endParaRPr lang="en-US" baseline="0" dirty="0" smtClean="0"/>
          </a:p>
          <a:p>
            <a:endParaRPr lang="en-US" baseline="0" dirty="0" smtClean="0"/>
          </a:p>
          <a:p>
            <a:pPr defTabSz="914227">
              <a:defRPr/>
            </a:pPr>
            <a:r>
              <a:rPr lang="en-US" dirty="0" smtClean="0"/>
              <a:t>C++03 – 3.7.3.1/2 - The effect of dereferencing a pointer returned as a request for zero size is undefined</a:t>
            </a:r>
            <a:endParaRPr lang="en-US" b="0" baseline="0" dirty="0" smtClean="0"/>
          </a:p>
          <a:p>
            <a:endParaRPr lang="en-US" baseline="0" dirty="0" smtClean="0"/>
          </a:p>
          <a:p>
            <a:r>
              <a:rPr lang="en-US" baseline="0" dirty="0" smtClean="0"/>
              <a:t>C++03 - 5.3.5/2 - </a:t>
            </a:r>
            <a:r>
              <a:rPr lang="en-US" dirty="0" smtClean="0"/>
              <a:t>In the first alternative (delete object), the value of the operand of delete shall be a pointer to a non-array object or a pointer to a sub-object representing a base class of such an object. If not, the behavior is undefined.</a:t>
            </a:r>
          </a:p>
          <a:p>
            <a:endParaRPr lang="en-US" dirty="0" smtClean="0"/>
          </a:p>
          <a:p>
            <a:r>
              <a:rPr lang="en-US" dirty="0" smtClean="0"/>
              <a:t>C++03 - 3.7.3.2/4 - If the argument given to a deallocation function in the standard library is a pointer that is not the null pointer value, the deallocation function shall deallocate the storage referenced by the pointer, rendering invalid all pointers referring to any part of the deallocated storage. The effect of using an invalid pointer value (including passing it to a deallocation function) is undefined.</a:t>
            </a:r>
          </a:p>
          <a:p>
            <a:endParaRPr lang="en-US" dirty="0" smtClean="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delete p happened to work on Xbox 360!</a:t>
            </a:r>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STL: My "favorite" ODR violation doesn't even appear in the source code.  It's when there's a large codebase divided into multiple directories, where the directories consume each other's headers.  A developer does a full build, then changes foo\bar.hpp.  Then, either because the codebase's build system doesn't do perfect dependency generation or because the developer is impatient (perhaps a full build takes several hours) and "knows better", the developer rebuilds the source files in the foo directory, including foo\bar.cpp, and relinks.  This violates the ODR!  If a source file in another directory, quux\zort.cpp, eventually includes foo\bar.hpp, then zort.obj will have been built with the old version of bar.hpp, while bar.obj (or anything else in the foo directory) is now built with the new version of bar.hpp.  If a class definition, inline function definition, template function definition, etc. has changed in bar.hpp, blam - that's an ODR violation.  The program may act bizarrely until another full build is performed, at which point it will "magically" begin working again.</a:t>
            </a:r>
          </a:p>
          <a:p>
            <a:endParaRPr lang="en-US" dirty="0"/>
          </a:p>
        </p:txBody>
      </p:sp>
      <p:sp>
        <p:nvSpPr>
          <p:cNvPr id="4" name="Date Placeholder 3"/>
          <p:cNvSpPr>
            <a:spLocks noGrp="1"/>
          </p:cNvSpPr>
          <p:nvPr>
            <p:ph type="dt" idx="10"/>
          </p:nvPr>
        </p:nvSpPr>
        <p:spPr/>
        <p:txBody>
          <a:bodyPr/>
          <a:lstStyle/>
          <a:p>
            <a:pPr>
              <a:defRPr/>
            </a:pPr>
            <a:fld id="{A9D910E3-464B-4DE1-A233-EBF743715C91}"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A8A8F651-D492-4DEE-8697-AA64A41EEA4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C++03 - </a:t>
            </a:r>
            <a:r>
              <a:rPr lang="en-US" sz="1200" b="0" kern="1200" baseline="0" dirty="0" smtClean="0">
                <a:solidFill>
                  <a:schemeClr val="tx1"/>
                </a:solidFill>
                <a:latin typeface="Times New Roman" pitchFamily="18" charset="0"/>
                <a:ea typeface="+mn-ea"/>
                <a:cs typeface="+mn-cs"/>
              </a:rPr>
              <a:t>3.2/1 </a:t>
            </a:r>
            <a:r>
              <a:rPr lang="en-US" sz="1200" kern="1200" baseline="0" dirty="0" smtClean="0">
                <a:solidFill>
                  <a:schemeClr val="tx1"/>
                </a:solidFill>
                <a:latin typeface="Times New Roman" pitchFamily="18" charset="0"/>
                <a:ea typeface="+mn-ea"/>
                <a:cs typeface="+mn-cs"/>
              </a:rPr>
              <a:t>No translation unit shall contain more than one definition of any variable, function, class type, enumeration type or template.</a:t>
            </a:r>
          </a:p>
          <a:p>
            <a:r>
              <a:rPr lang="en-US" sz="1200" kern="1200" baseline="0" dirty="0" smtClean="0">
                <a:solidFill>
                  <a:schemeClr val="tx1"/>
                </a:solidFill>
                <a:latin typeface="Times New Roman" pitchFamily="18" charset="0"/>
                <a:ea typeface="+mn-ea"/>
                <a:cs typeface="+mn-cs"/>
              </a:rPr>
              <a:t>3.2/3 Every program shall contain exactly one definition of every non-inline function or object.</a:t>
            </a:r>
          </a:p>
          <a:p>
            <a:r>
              <a:rPr lang="en-US" sz="1200" kern="1200" baseline="0" dirty="0" smtClean="0">
                <a:solidFill>
                  <a:schemeClr val="tx1"/>
                </a:solidFill>
                <a:latin typeface="Times New Roman" pitchFamily="18" charset="0"/>
                <a:ea typeface="+mn-ea"/>
                <a:cs typeface="+mn-cs"/>
              </a:rPr>
              <a:t>3.2/5 There can be more than one definition of a class type (clause 9), enumeration type (7.2), inline function with external linkage (7.1.2), class template (clause 14), non-static function template (14.5.5), static data member of a class template (14.5.1.3), member function of a class template (14.5.1.1), or template specialization for which some template parameters are not specified (14.7, 14.5.4) in a program provided that each definition appears in a different translation unit, and provided the definitions satisfy the following requirements. Given such an entity named D defined in more than one translation unit, then</a:t>
            </a:r>
            <a:endParaRPr lang="en-US" dirty="0"/>
          </a:p>
        </p:txBody>
      </p:sp>
      <p:sp>
        <p:nvSpPr>
          <p:cNvPr id="4" name="Date Placeholder 3"/>
          <p:cNvSpPr>
            <a:spLocks noGrp="1"/>
          </p:cNvSpPr>
          <p:nvPr>
            <p:ph type="dt" idx="10"/>
          </p:nvPr>
        </p:nvSpPr>
        <p:spPr/>
        <p:txBody>
          <a:bodyPr/>
          <a:lstStyle/>
          <a:p>
            <a:pPr>
              <a:defRPr/>
            </a:pPr>
            <a:fld id="{A9D910E3-464B-4DE1-A233-EBF743715C91}"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A8A8F651-D492-4DEE-8697-AA64A41EEA4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Standard waffles on div by 0</a:t>
            </a:r>
          </a:p>
          <a:p>
            <a:r>
              <a:rPr lang="en-US" dirty="0" smtClean="0"/>
              <a:t>Solutions:</a:t>
            </a:r>
            <a:r>
              <a:rPr lang="en-US" baseline="0" dirty="0" smtClean="0"/>
              <a:t> </a:t>
            </a:r>
            <a:r>
              <a:rPr lang="en-US" dirty="0" smtClean="0"/>
              <a:t>Only shift</a:t>
            </a:r>
            <a:r>
              <a:rPr lang="en-US" baseline="0" dirty="0" smtClean="0"/>
              <a:t> unsigned values</a:t>
            </a:r>
          </a:p>
          <a:p>
            <a:endParaRPr lang="en-US" baseline="0" dirty="0" smtClean="0"/>
          </a:p>
          <a:p>
            <a:pPr defTabSz="914227">
              <a:defRPr/>
            </a:pPr>
            <a:r>
              <a:rPr lang="en-US" dirty="0" smtClean="0"/>
              <a:t>C++03 – 5.6.4 - The binary / operator yields the quotient, and the binary % operator yields the remainder from the division of the first expression by the second. If the second operand of / or % is zero the behavior is undefined. If both operands are nonnegative then the remainder is nonnegative; if not, the sign of the remainder is implementation-defined.</a:t>
            </a:r>
          </a:p>
          <a:p>
            <a:pPr defTabSz="914227">
              <a:defRPr/>
            </a:pPr>
            <a:endParaRPr lang="en-US" dirty="0" smtClean="0"/>
          </a:p>
          <a:p>
            <a:pPr defTabSz="914227">
              <a:defRPr/>
            </a:pPr>
            <a:r>
              <a:rPr lang="en-US" dirty="0" smtClean="0"/>
              <a:t>C++03 - 5/5 - If during the evaluation of an expression, the result is not mathematically defined or not in the range of representable values for its type, the behavior is undefined, unless such an expression is a constant expression, in which case the program is ill-formed. Note: most existing implementations of C++ ignore integer overflows. Treatment of division by zero, forming a remainder using a zero divisor, and all floating point exceptions vary among machines, and is usually adjustable by a library function.</a:t>
            </a:r>
          </a:p>
          <a:p>
            <a:pPr defTabSz="914227">
              <a:defRPr/>
            </a:pPr>
            <a:endParaRPr lang="en-US" dirty="0" smtClean="0"/>
          </a:p>
          <a:p>
            <a:r>
              <a:rPr lang="en-US" dirty="0" smtClean="0"/>
              <a:t>C99 – 6.5.7/3 - The integer promotions are performed on each of the operands. The type of the result is that of the promoted left operand. If the value of the right operand is negative or is greater than or equal to the width of the promoted left operand, the behavior is undefined.</a:t>
            </a:r>
          </a:p>
          <a:p>
            <a:endParaRPr lang="en-US" dirty="0" smtClean="0"/>
          </a:p>
          <a:p>
            <a:r>
              <a:rPr lang="en-US" dirty="0" smtClean="0"/>
              <a:t>C99 – 6.5.7/4 – Given E1 &lt;&lt; E2, if E1 has a signed type and nonnegative value, and E1 x 2^E2 is representable in the result type, then that is the resulting value; otherwise, the behavior is undefined.</a:t>
            </a:r>
          </a:p>
          <a:p>
            <a:endParaRPr lang="en-US" dirty="0" smtClean="0"/>
          </a:p>
          <a:p>
            <a:r>
              <a:rPr lang="en-US" dirty="0" smtClean="0"/>
              <a:t>C99 – 6.5.7/5 – Given E1 &gt;&gt; E2, if E1 has an unsigned type or if E1 has a signed type and a nonnegative value, the value of the result is the integral part of the quotient of E1 / 2^E2. If E1 has a signed type and a negative value, the resulting value is implementation-defined.</a:t>
            </a:r>
          </a:p>
          <a:p>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Security issues</a:t>
            </a:r>
          </a:p>
          <a:p>
            <a:r>
              <a:rPr lang="en-US" dirty="0" smtClean="0"/>
              <a:t>“Evil code assumes that signed integer overflow wraps around.” STL</a:t>
            </a:r>
          </a:p>
          <a:p>
            <a:r>
              <a:rPr lang="en-US" dirty="0" smtClean="0"/>
              <a:t>Solutions: only use unsigned for wrapping/overflow</a:t>
            </a:r>
          </a:p>
          <a:p>
            <a:endParaRPr lang="en-US" dirty="0" smtClean="0"/>
          </a:p>
          <a:p>
            <a:r>
              <a:rPr lang="en-US" dirty="0" smtClean="0"/>
              <a:t>C++03 - 3.9.1/4 - Unsigned integers, declared unsigned, shall obey the laws of arithmetic modulo 2^n where n is the number of bits in the value representation of that particular size of integer.</a:t>
            </a:r>
          </a:p>
          <a:p>
            <a:endParaRPr lang="en-US" dirty="0" smtClean="0"/>
          </a:p>
          <a:p>
            <a:r>
              <a:rPr lang="en-US" dirty="0" smtClean="0"/>
              <a:t>C++03 - 5/5 - If during the evaluation of an expression, the result is not mathematically defined or not in the range of representable values for its type, the behavior is undefined, unless such an expression is a constant expression, in which case the program is ill-formed. Note: most existing implementations of C++ ignore integer overflows. Treatment of division by zero, forming a remainder using a zero divisor, and all floating point exceptions vary among machines, and is usually adjustable by a library function.</a:t>
            </a:r>
          </a:p>
          <a:p>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p:spPr>
        <p:txBody>
          <a:bodyPr/>
          <a:lstStyle/>
          <a:p>
            <a:fld id="{6A3D94E3-6050-452C-90B9-F1C963CCFC5F}" type="datetime8">
              <a:rPr lang="en-US" smtClean="0">
                <a:latin typeface="Times New Roman" charset="0"/>
              </a:rPr>
              <a:pPr/>
              <a:t>7/14/2008 5:13 PM</a:t>
            </a:fld>
            <a:endParaRPr lang="en-US" dirty="0" smtClean="0">
              <a:latin typeface="Times New Roman" charset="0"/>
            </a:endParaRPr>
          </a:p>
        </p:txBody>
      </p:sp>
      <p:sp>
        <p:nvSpPr>
          <p:cNvPr id="11267" name="Rectangle 7"/>
          <p:cNvSpPr>
            <a:spLocks noGrp="1" noChangeArrowheads="1"/>
          </p:cNvSpPr>
          <p:nvPr>
            <p:ph type="sldNum" sz="quarter" idx="5"/>
          </p:nvPr>
        </p:nvSpPr>
        <p:spPr>
          <a:noFill/>
        </p:spPr>
        <p:txBody>
          <a:bodyPr/>
          <a:lstStyle/>
          <a:p>
            <a:fld id="{F02B3127-FE9F-4EC4-8761-4F99B7637646}" type="slidenum">
              <a:rPr lang="en-US" smtClean="0">
                <a:latin typeface="Times New Roman" charset="0"/>
              </a:rPr>
              <a:pPr/>
              <a:t>2</a:t>
            </a:fld>
            <a:endParaRPr lang="en-US" dirty="0" smtClean="0">
              <a:latin typeface="Times New Roman" charset="0"/>
            </a:endParaRPr>
          </a:p>
        </p:txBody>
      </p:sp>
      <p:sp>
        <p:nvSpPr>
          <p:cNvPr id="11268" name="Rectangle 2"/>
          <p:cNvSpPr>
            <a:spLocks noGrp="1" noRot="1" noChangeAspect="1" noChangeArrowheads="1" noTextEdit="1"/>
          </p:cNvSpPr>
          <p:nvPr>
            <p:ph type="sldImg"/>
          </p:nvPr>
        </p:nvSpPr>
        <p:spPr>
          <a:xfrm>
            <a:off x="1143000" y="685800"/>
            <a:ext cx="4572000" cy="3430588"/>
          </a:xfrm>
          <a:ln/>
        </p:spPr>
      </p:sp>
      <p:sp>
        <p:nvSpPr>
          <p:cNvPr id="11269" name="Rectangle 3"/>
          <p:cNvSpPr>
            <a:spLocks noGrp="1" noChangeArrowheads="1"/>
          </p:cNvSpPr>
          <p:nvPr>
            <p:ph type="body" idx="1"/>
          </p:nvPr>
        </p:nvSpPr>
        <p:spPr>
          <a:xfrm>
            <a:off x="685800" y="4343401"/>
            <a:ext cx="5486400" cy="4114800"/>
          </a:xfrm>
          <a:noFill/>
          <a:ln/>
        </p:spPr>
        <p:txBody>
          <a:bodyPr/>
          <a:lstStyle/>
          <a:p>
            <a:pPr eaLnBrk="1" hangingPunct="1"/>
            <a:r>
              <a:rPr lang="en-US" dirty="0" smtClean="0">
                <a:latin typeface="Times New Roman" charset="0"/>
              </a:rPr>
              <a:t>It’s fun to bash C++, isn’t it?</a:t>
            </a:r>
          </a:p>
          <a:p>
            <a:pPr eaLnBrk="1" hangingPunct="1"/>
            <a:r>
              <a:rPr lang="en-US" dirty="0" smtClean="0">
                <a:latin typeface="Times New Roman" charset="0"/>
              </a:rPr>
              <a:t>C++ is complicated,</a:t>
            </a:r>
            <a:r>
              <a:rPr lang="en-US" baseline="0" dirty="0" smtClean="0">
                <a:latin typeface="Times New Roman" charset="0"/>
              </a:rPr>
              <a:t> so we need to talk about it</a:t>
            </a:r>
            <a:endParaRPr lang="en-US" dirty="0"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 pay attention to compiler warnings</a:t>
            </a:r>
          </a:p>
          <a:p>
            <a:endParaRPr lang="en-US" dirty="0" smtClean="0"/>
          </a:p>
          <a:p>
            <a:r>
              <a:rPr lang="en-US" dirty="0" smtClean="0"/>
              <a:t>C99 – 6.3.1.3/3 - If the new type is signed and the value cannot be represented in it, either the result is implementation-defined or an implementation-defined signal is raised.</a:t>
            </a:r>
          </a:p>
          <a:p>
            <a:endParaRPr lang="en-US" dirty="0" smtClean="0"/>
          </a:p>
          <a:p>
            <a:r>
              <a:rPr lang="en-US" dirty="0" smtClean="0"/>
              <a:t>C99 – 6.3.1.4/2 - When a value of integer type is converted to a real floating type, if the value being converted can be represented exactly in the new type, it is unchanged. If the value being converted is in the range of values that can be represented but cannot be representedexactly, the result is either the nearest higher or nearest lower representable value, chosen in an implementation-defined manner. If the value being converted is outside the range of values that can be represented, the behavior is undefined.</a:t>
            </a:r>
          </a:p>
          <a:p>
            <a:endParaRPr lang="en-US" dirty="0" smtClean="0"/>
          </a:p>
          <a:p>
            <a:r>
              <a:rPr lang="en-US" dirty="0" smtClean="0"/>
              <a:t>C99 – 6.3.1.4/1 - When a finite value of real floating type is converted to an integer type, the fractional part is discarded (i.e., the value is truncated toward zero). If the value of the integral part cannot be represented by the integer type, the behavior is undefined.</a:t>
            </a:r>
          </a:p>
          <a:p>
            <a:endParaRPr lang="en-US" dirty="0" smtClean="0"/>
          </a:p>
          <a:p>
            <a:r>
              <a:rPr lang="en-US" dirty="0" smtClean="0"/>
              <a:t>f = 16777216.0 in VS2005</a:t>
            </a:r>
          </a:p>
          <a:p>
            <a:endParaRPr lang="en-US" dirty="0" smtClean="0"/>
          </a:p>
          <a:p>
            <a:r>
              <a:rPr lang="en-US" dirty="0" smtClean="0"/>
              <a:t>C99 – 7.19.9.1/2 - The fgetpos function stores the current values of the parse state (if any) and file position indicator for the stream pointed to by stream in the object pointed to by pos. The values stored contain unspecified information usable by the fsetpos function for repositioning the stream to its position at the time of the call to the fgetpos function.</a:t>
            </a:r>
            <a:endParaRPr lang="en-US" b="0"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Bomb = unspecified</a:t>
            </a:r>
          </a:p>
          <a:p>
            <a:endParaRPr lang="en-US" dirty="0" smtClean="0"/>
          </a:p>
          <a:p>
            <a:r>
              <a:rPr lang="en-US" dirty="0" smtClean="0"/>
              <a:t>C++03 - 5.18/1 - A pair of expressions separated by a comma is evaluated left-to-right and the value of the left expression is discarded. All side effects of the left expression, except for the destruction of temporaries, are performed before the evaluation of the right expression. The type and value of the result are the type and value of the right operand; the result is an </a:t>
            </a:r>
            <a:r>
              <a:rPr lang="en-US" dirty="0" err="1" smtClean="0"/>
              <a:t>lvalue</a:t>
            </a:r>
            <a:r>
              <a:rPr lang="en-US" dirty="0" smtClean="0"/>
              <a:t> if its right operand is.</a:t>
            </a:r>
          </a:p>
          <a:p>
            <a:endParaRPr lang="en-US" dirty="0" smtClean="0"/>
          </a:p>
          <a:p>
            <a:r>
              <a:rPr lang="en-US" dirty="0" smtClean="0"/>
              <a:t>C++03 - 5/4</a:t>
            </a:r>
            <a:r>
              <a:rPr lang="en-US" baseline="0" dirty="0" smtClean="0"/>
              <a:t> -</a:t>
            </a:r>
            <a:r>
              <a:rPr lang="en-US" dirty="0" smtClean="0"/>
              <a:t> The order of evaluation of operands of individual operators and subexpressions of individual expressions, and the order in which side effects take place, is unspecified. Between the previous and next sequence point a scalar object shall have its stored value modified at most once by the evaluation of an expression. Furthermore, the prior value shall be accessed only to determine the value to be stored.</a:t>
            </a:r>
          </a:p>
          <a:p>
            <a:endParaRPr lang="en-US" dirty="0" smtClean="0"/>
          </a:p>
          <a:p>
            <a:pPr defTabSz="914227">
              <a:defRPr/>
            </a:pPr>
            <a:r>
              <a:rPr lang="en-US" dirty="0" smtClean="0"/>
              <a:t>C++03 - 5.3.4/21 - Whether the allocation function is called before evaluating the constructor arguments or after evaluating the constructor arguments but before entering the constructor is unspecified</a:t>
            </a:r>
          </a:p>
          <a:p>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C++03 - 2.13.4/2 - Whether all string literals are distinct (that is, are stored in </a:t>
            </a:r>
            <a:r>
              <a:rPr lang="en-US" dirty="0" err="1" smtClean="0"/>
              <a:t>nonoverlapping</a:t>
            </a:r>
            <a:r>
              <a:rPr lang="en-US" dirty="0" smtClean="0"/>
              <a:t> objects) is implementation </a:t>
            </a:r>
            <a:r>
              <a:rPr lang="en-US" dirty="0" err="1" smtClean="0"/>
              <a:t>defined.The</a:t>
            </a:r>
            <a:r>
              <a:rPr lang="en-US" dirty="0" smtClean="0"/>
              <a:t> effect of attempting to modify a string literal is undefined.</a:t>
            </a:r>
          </a:p>
          <a:p>
            <a:endParaRPr lang="en-US" dirty="0" smtClean="0"/>
          </a:p>
          <a:p>
            <a:r>
              <a:rPr lang="en-US" dirty="0" smtClean="0"/>
              <a:t>C++03 - 2.13.4/1 - An ordinary string literal has type “array of n const char” and static storage duration, where n is the size of the string, and is initialized with the given characters.</a:t>
            </a:r>
          </a:p>
          <a:p>
            <a:endParaRPr lang="en-US" dirty="0" smtClean="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Gives compilers the ability to put the data in fast read-only memory</a:t>
            </a:r>
          </a:p>
          <a:p>
            <a:endParaRPr lang="en-US" dirty="0" smtClean="0"/>
          </a:p>
          <a:p>
            <a:r>
              <a:rPr lang="en-US" dirty="0" smtClean="0"/>
              <a:t>C++03 - 7.1.5.1/4 - Except that any class member declared mutable can be modified, any attempt to modify a const object during its lifetime results in undefined behavior</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Implementation may give you some control.</a:t>
            </a:r>
            <a:r>
              <a:rPr lang="en-US" baseline="0" dirty="0" smtClean="0"/>
              <a:t> For instance, in Visual Studio, pragma pack</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C++03 9.2/17 A pointer to a POD-struct object, suitably converted using a reinterpret_cast, points to its initial member (or if that member is a bit-field, then to the unit in which it resides) and vice versa. There might therefore be unnamed padding within a POD-struct object, but not at its beginning, as necessary to achieve appropriate alignment.</a:t>
            </a:r>
          </a:p>
          <a:p>
            <a:endParaRPr lang="en-US" dirty="0" smtClean="0"/>
          </a:p>
          <a:p>
            <a:r>
              <a:rPr lang="en-US" dirty="0" smtClean="0"/>
              <a:t>C99 6.2.6.1/6 When a value is stored in an object of structure or union type, including in a member object, the bytes of the object representation that correspond to any padding bytes take unspecified </a:t>
            </a:r>
            <a:r>
              <a:rPr lang="en-US" dirty="0" err="1" smtClean="0"/>
              <a:t>values.The</a:t>
            </a:r>
            <a:r>
              <a:rPr lang="en-US" dirty="0" smtClean="0"/>
              <a:t> values of padding bytes shall not affect whether the value of such an object is a trap representation. Those bits of a structure or union object that are in the same byte as a bit-field member, but are not part of that member, shall similarly not affect whether the value of such an object is a trap representation.</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a:t>
            </a:r>
            <a:r>
              <a:rPr lang="en-US" baseline="0" dirty="0" smtClean="0"/>
              <a:t> if you’re using an algorithm, understand its requirements</a:t>
            </a:r>
          </a:p>
          <a:p>
            <a:r>
              <a:rPr lang="en-US" baseline="0" dirty="0" smtClean="0"/>
              <a:t>Ensure comparison functions return false for equivalent values</a:t>
            </a:r>
          </a:p>
          <a:p>
            <a:endParaRPr lang="en-US" dirty="0" smtClean="0"/>
          </a:p>
          <a:p>
            <a:r>
              <a:rPr lang="en-US" dirty="0" smtClean="0"/>
              <a:t>C++03 25.3.3/1 - All of the algorithms in this section are versions of binary search and assume that the sequence being searched is in order according to the implied or explicit comparison function.</a:t>
            </a:r>
          </a:p>
          <a:p>
            <a:endParaRPr lang="en-US" dirty="0" smtClean="0"/>
          </a:p>
          <a:p>
            <a:r>
              <a:rPr lang="en-US" dirty="0" smtClean="0"/>
              <a:t>C++03 23.1.2/3 - The phrase ‘‘equivalence of keys’’ means the equivalence relation imposed by the comparison and not operator== on keys. That is, two keys k1 and k2 are considered to be equivalent if for the comparison object comp, comp(k1, k2) == false &amp;&amp; comp(k2, k1) == false.</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 erase() invalidates i; use the erase() return value rather than incrementing i</a:t>
            </a:r>
          </a:p>
          <a:p>
            <a:r>
              <a:rPr lang="en-US" dirty="0" smtClean="0"/>
              <a:t>Vector/</a:t>
            </a:r>
            <a:r>
              <a:rPr lang="en-US" dirty="0" err="1" smtClean="0"/>
              <a:t>deque</a:t>
            </a:r>
            <a:r>
              <a:rPr lang="en-US" dirty="0" smtClean="0"/>
              <a:t>: use erase/remove()</a:t>
            </a:r>
          </a:p>
          <a:p>
            <a:r>
              <a:rPr lang="en-US" dirty="0" smtClean="0"/>
              <a:t>List: use remove()</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C++03 - 17.1.17 reserved function: a function, specified as part of the C + + Standard Library, that must be defined by the implementation. If a</a:t>
            </a:r>
          </a:p>
          <a:p>
            <a:r>
              <a:rPr lang="en-US" dirty="0" smtClean="0"/>
              <a:t>C + + program provides a definition for any reserved function, the results are undefined.</a:t>
            </a:r>
          </a:p>
          <a:p>
            <a:endParaRPr lang="en-US" dirty="0" smtClean="0"/>
          </a:p>
          <a:p>
            <a:r>
              <a:rPr lang="en-US" dirty="0" smtClean="0"/>
              <a:t>C++03 – 2.11/2 - the alternative representations shown in Table 4 for certain operators and punctuators are reserved and shall not be used otherwise (</a:t>
            </a:r>
            <a:r>
              <a:rPr lang="en-US" dirty="0" err="1" smtClean="0"/>
              <a:t>xor</a:t>
            </a:r>
            <a:r>
              <a:rPr lang="en-US" dirty="0" smtClean="0"/>
              <a:t>)</a:t>
            </a:r>
          </a:p>
          <a:p>
            <a:endParaRPr lang="en-US" dirty="0" smtClean="0"/>
          </a:p>
          <a:p>
            <a:r>
              <a:rPr lang="en-US" dirty="0" smtClean="0"/>
              <a:t>C99 – 7.1.3/1 - All identifiers that begin with an underscore and either an uppercase letter or another underscore are always reserved for any use. If the program declares or defines an identifier in a context in which it is reserved, or defines a reserved identifier as a macro name, the behavior is undefined.</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Exhibit undefined behavior?</a:t>
            </a:r>
          </a:p>
          <a:p>
            <a:r>
              <a:rPr lang="en-US" dirty="0" smtClean="0"/>
              <a:t>Take a poll</a:t>
            </a:r>
          </a:p>
          <a:p>
            <a:r>
              <a:rPr lang="en-US" dirty="0" smtClean="0"/>
              <a:t>1024^4 =</a:t>
            </a:r>
            <a:r>
              <a:rPr lang="en-US" baseline="0" dirty="0" smtClean="0"/>
              <a:t> 10^12 = 2^40 * 8 = 1,099,511,627,776 * 8 bytes (one trillion)</a:t>
            </a:r>
            <a:endParaRPr lang="en-US" dirty="0" smtClean="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 is the User’s Manual; you wouldn’t use an industrial strength lathe without consulting the user’s manual</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4227">
              <a:defRPr/>
            </a:pPr>
            <a:r>
              <a:rPr lang="en-US" dirty="0" smtClean="0"/>
              <a:t>C++03 - 5/5 - If during the evaluation of an expression, the result is not mathematically defined or not in the range of representable values for its type, the behavior is undefined, unless such an expression is a constant expression, in which case the program is ill-formed. Note: most existing implementations of C++ ignore integer overflows. Treatment of division by zero, forming a remainder using a zero divisor, and all floating point exceptions vary among machines, and is usually adjustable by a library function.</a:t>
            </a:r>
          </a:p>
          <a:p>
            <a:pPr defTabSz="914227">
              <a:defRPr/>
            </a:pPr>
            <a:endParaRPr lang="en-US" dirty="0" smtClean="0"/>
          </a:p>
          <a:p>
            <a:pPr defTabSz="914227">
              <a:defRPr/>
            </a:pPr>
            <a:r>
              <a:rPr lang="en-US" dirty="0" smtClean="0"/>
              <a:t>C++03 - 5.18/1 - A pair of expressions separated by a comma is evaluated left-to-right and the value of the left expression is discarded. All side effects of the left expression, except for the destruction of temporaries, are performed before the evaluation of the right expression. The type and value of the result are the type and value of the right operand; the result is an </a:t>
            </a:r>
            <a:r>
              <a:rPr lang="en-US" dirty="0" err="1" smtClean="0"/>
              <a:t>lvalue</a:t>
            </a:r>
            <a:r>
              <a:rPr lang="en-US" dirty="0" smtClean="0"/>
              <a:t> if its right operand is.</a:t>
            </a:r>
          </a:p>
          <a:p>
            <a:endParaRPr lang="en-US" dirty="0" smtClean="0"/>
          </a:p>
          <a:p>
            <a:pPr defTabSz="914227">
              <a:defRPr/>
            </a:pPr>
            <a:r>
              <a:rPr lang="en-US" dirty="0" smtClean="0"/>
              <a:t>C++03 - 7.1.5.1/4 - Except that any class member declared mutable can be modified, any attempt to modify a const object during its lifetime results in undefined behavior</a:t>
            </a:r>
          </a:p>
          <a:p>
            <a:endParaRPr lang="en-US" dirty="0" smtClean="0"/>
          </a:p>
          <a:p>
            <a:r>
              <a:rPr lang="en-US" dirty="0" smtClean="0"/>
              <a:t>C++03 - 14.7.1/14 - There is an implementation-defined quantity that specifies the limit on the total depth of recursive instantiations,</a:t>
            </a:r>
          </a:p>
          <a:p>
            <a:r>
              <a:rPr lang="en-US" dirty="0" smtClean="0"/>
              <a:t>which could involve more than one template. The result of an infinite recursion in instantiation is undefined.</a:t>
            </a:r>
          </a:p>
          <a:p>
            <a:endParaRPr lang="en-US" dirty="0" smtClean="0"/>
          </a:p>
          <a:p>
            <a:pPr defTabSz="891631">
              <a:defRPr/>
            </a:pPr>
            <a:r>
              <a:rPr lang="en-US" dirty="0" smtClean="0"/>
              <a:t>C99 – 7.1.3/1 - All identifiers that begin with an underscore and either an uppercase letter or another underscore are always reserved for any use. If the program declares or defines an identifier in a context in which it is reserved, or defines a reserved identifier as a macro name, the behavior is undefined.</a:t>
            </a:r>
          </a:p>
          <a:p>
            <a:pPr defTabSz="891631">
              <a:defRPr/>
            </a:pPr>
            <a:endParaRPr lang="en-US" dirty="0" smtClean="0"/>
          </a:p>
          <a:p>
            <a:pPr defTabSz="891631">
              <a:defRPr/>
            </a:pPr>
            <a:r>
              <a:rPr lang="en-US" dirty="0" smtClean="0"/>
              <a:t>C++03 - 5/4</a:t>
            </a:r>
            <a:r>
              <a:rPr lang="en-US" baseline="0" dirty="0" smtClean="0"/>
              <a:t> -</a:t>
            </a:r>
            <a:r>
              <a:rPr lang="en-US" dirty="0" smtClean="0"/>
              <a:t> The order of evaluation of operands of individual operators and subexpressions of individual expressions, and the order in which side effects take place, is unspecified. Between the previous and next sequence point a scalar object shall have its stored value modified at most once by the evaluation of an expression. Furthermore, the prior value shall be accessed only to determine the value to be stored.</a:t>
            </a:r>
          </a:p>
          <a:p>
            <a:endParaRPr lang="en-US" dirty="0" smtClean="0"/>
          </a:p>
          <a:p>
            <a:r>
              <a:rPr lang="en-US" dirty="0" smtClean="0"/>
              <a:t>C++03 - 5.3.5/2 - if the value of the operand of delete is the null pointer the operation has no effect.</a:t>
            </a:r>
          </a:p>
          <a:p>
            <a:endParaRPr lang="en-US" dirty="0" smtClean="0"/>
          </a:p>
          <a:p>
            <a:pPr defTabSz="891631">
              <a:defRPr/>
            </a:pPr>
            <a:r>
              <a:rPr lang="en-US" dirty="0" smtClean="0"/>
              <a:t>C++03 - 5/5 - If during the evaluation of an expression, the result is not mathematically defined or not in the range of representable values for its type, the behavior is undefined, unless such an expression is a constant expression, in which case the program is ill-formed. Note: most existing implementations of C++ ignore integer overflows. Treatment of division by zero, forming a remainder using a zero divisor, and all floating point exceptions vary among machines, and is usually adjustable by a library function.</a:t>
            </a:r>
          </a:p>
          <a:p>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p:spPr>
        <p:txBody>
          <a:bodyPr/>
          <a:lstStyle/>
          <a:p>
            <a:fld id="{67B231F0-B11B-407F-BBE4-2A255741BC3F}" type="datetime8">
              <a:rPr lang="en-US" smtClean="0">
                <a:latin typeface="Times New Roman" pitchFamily="1" charset="0"/>
              </a:rPr>
              <a:pPr/>
              <a:t>7/14/2008 5:13 PM</a:t>
            </a:fld>
            <a:endParaRPr lang="en-US" smtClean="0">
              <a:latin typeface="Times New Roman" pitchFamily="1" charset="0"/>
            </a:endParaRPr>
          </a:p>
        </p:txBody>
      </p:sp>
      <p:sp>
        <p:nvSpPr>
          <p:cNvPr id="14339" name="Rectangle 7"/>
          <p:cNvSpPr>
            <a:spLocks noGrp="1" noChangeArrowheads="1"/>
          </p:cNvSpPr>
          <p:nvPr>
            <p:ph type="sldNum" sz="quarter" idx="5"/>
          </p:nvPr>
        </p:nvSpPr>
        <p:spPr>
          <a:noFill/>
        </p:spPr>
        <p:txBody>
          <a:bodyPr/>
          <a:lstStyle/>
          <a:p>
            <a:fld id="{6C1AEA96-5D51-465D-B1A3-C312807C2B88}" type="slidenum">
              <a:rPr lang="en-US" smtClean="0">
                <a:latin typeface="Times New Roman" pitchFamily="1" charset="0"/>
              </a:rPr>
              <a:pPr/>
              <a:t>32</a:t>
            </a:fld>
            <a:endParaRPr lang="en-US" smtClean="0">
              <a:latin typeface="Times New Roman" pitchFamily="1" charset="0"/>
            </a:endParaRP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noFill/>
          <a:ln/>
        </p:spPr>
        <p:txBody>
          <a:bodyPr/>
          <a:lstStyle/>
          <a:p>
            <a:pPr eaLnBrk="1" hangingPunct="1">
              <a:lnSpc>
                <a:spcPct val="90000"/>
              </a:lnSpc>
            </a:pPr>
            <a:endParaRPr lang="en-US" sz="1000" smtClean="0">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27">
              <a:defRPr/>
            </a:pPr>
            <a:r>
              <a:rPr lang="en-US" dirty="0" smtClean="0"/>
              <a:t>Small</a:t>
            </a:r>
            <a:r>
              <a:rPr lang="en-US" baseline="0" dirty="0" smtClean="0"/>
              <a:t> print</a:t>
            </a:r>
            <a:endParaRPr lang="en-US" dirty="0" smtClean="0"/>
          </a:p>
          <a:p>
            <a:pPr defTabSz="914227">
              <a:defRPr/>
            </a:pPr>
            <a:r>
              <a:rPr lang="en-US" dirty="0" smtClean="0"/>
              <a:t>“Works for me, works for you, works during development and QA, but blows up in your most important customer’s face.” Scott Meyers</a:t>
            </a:r>
          </a:p>
          <a:p>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Who’s writing code that works on multiple platforms?</a:t>
            </a:r>
          </a:p>
          <a:p>
            <a:r>
              <a:rPr lang="en-US" dirty="0" smtClean="0"/>
              <a:t>Who’s ever used more</a:t>
            </a:r>
            <a:r>
              <a:rPr lang="en-US" baseline="0" dirty="0" smtClean="0"/>
              <a:t> than one compiler?</a:t>
            </a:r>
          </a:p>
          <a:p>
            <a:r>
              <a:rPr lang="en-US" baseline="0" dirty="0" smtClean="0"/>
              <a:t>Who’s ever used more than one version of the same compiler?</a:t>
            </a:r>
          </a:p>
          <a:p>
            <a:r>
              <a:rPr lang="en-US" baseline="0" dirty="0" smtClean="0"/>
              <a:t>Behavior that depends on the compiler and standard lib</a:t>
            </a:r>
          </a:p>
          <a:p>
            <a:endParaRPr lang="en-US" baseline="0" dirty="0" smtClean="0"/>
          </a:p>
          <a:p>
            <a:r>
              <a:rPr lang="en-US" baseline="0" dirty="0" smtClean="0"/>
              <a:t>C++03 – 23.1/5 - </a:t>
            </a:r>
            <a:r>
              <a:rPr lang="en-US" dirty="0" smtClean="0"/>
              <a:t>The destructor is applied to every element of a; all the memory is deallocated</a:t>
            </a:r>
          </a:p>
          <a:p>
            <a:endParaRPr lang="en-US" dirty="0" smtClean="0"/>
          </a:p>
          <a:p>
            <a:pPr defTabSz="914227">
              <a:defRPr/>
            </a:pPr>
            <a:r>
              <a:rPr lang="en-US" dirty="0" smtClean="0"/>
              <a:t>C++03 - 5/4</a:t>
            </a:r>
            <a:r>
              <a:rPr lang="en-US" baseline="0" dirty="0" smtClean="0"/>
              <a:t> -</a:t>
            </a:r>
            <a:r>
              <a:rPr lang="en-US" dirty="0" smtClean="0"/>
              <a:t> The order of evaluation of operands of individual operators and subexpressions of individual expressions, and the order in which side effects take place, is unspecified. Between the previous and next sequence point a scalar object shall have its stored value modified at most once by the evaluation of an expression. Furthermore, the prior value shall be accessed only to determine the value to be stored.</a:t>
            </a:r>
          </a:p>
          <a:p>
            <a:endParaRPr lang="en-US" dirty="0" smtClean="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27">
              <a:defRPr/>
            </a:pPr>
            <a:r>
              <a:rPr lang="en-US" dirty="0" smtClean="0"/>
              <a:t>Unspecified behavior that’s documented; often varies from platform to platform</a:t>
            </a:r>
          </a:p>
          <a:p>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Areas where undefined, unspecified or implementation-defined behavior can occur</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br>
              <a:rPr lang="en-US" dirty="0" smtClean="0"/>
            </a:br>
            <a:r>
              <a:rPr lang="en-US" dirty="0" smtClean="0"/>
              <a:t>Compiler</a:t>
            </a:r>
            <a:r>
              <a:rPr lang="en-US" baseline="0" dirty="0" smtClean="0"/>
              <a:t> error: array with negative size, recursive template def.</a:t>
            </a:r>
          </a:p>
          <a:p>
            <a:r>
              <a:rPr lang="en-US" baseline="0" dirty="0" smtClean="0"/>
              <a:t>Compiler warning: uninitialized local variable used</a:t>
            </a:r>
          </a:p>
          <a:p>
            <a:r>
              <a:rPr lang="en-US" baseline="0" dirty="0" smtClean="0"/>
              <a:t>Assertion: subscript out of range on std::string</a:t>
            </a:r>
          </a:p>
          <a:p>
            <a:r>
              <a:rPr lang="en-US" baseline="0" dirty="0" smtClean="0"/>
              <a:t>Crash: access violation</a:t>
            </a:r>
          </a:p>
          <a:p>
            <a:r>
              <a:rPr lang="en-US" baseline="0" dirty="0" smtClean="0"/>
              <a:t>Unpredictable: compiler bursts into flames (Jon), erases your hard drive</a:t>
            </a:r>
          </a:p>
          <a:p>
            <a:r>
              <a:rPr lang="en-US" baseline="0" dirty="0" smtClean="0"/>
              <a:t>And you can’t test for it</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Rubin</a:t>
            </a:r>
          </a:p>
          <a:p>
            <a:r>
              <a:rPr lang="en-US" dirty="0" smtClean="0"/>
              <a:t>NetHack, Rogue</a:t>
            </a:r>
          </a:p>
          <a:p>
            <a:r>
              <a:rPr lang="en-US" dirty="0" smtClean="0"/>
              <a:t>Tower-of-Hanoi game under emacs</a:t>
            </a:r>
            <a:endParaRPr lang="en-US" dirty="0"/>
          </a:p>
        </p:txBody>
      </p:sp>
      <p:sp>
        <p:nvSpPr>
          <p:cNvPr id="4" name="Date Placeholder 3"/>
          <p:cNvSpPr>
            <a:spLocks noGrp="1"/>
          </p:cNvSpPr>
          <p:nvPr>
            <p:ph type="dt" idx="10"/>
          </p:nvPr>
        </p:nvSpPr>
        <p:spPr/>
        <p:txBody>
          <a:bodyPr/>
          <a:lstStyle/>
          <a:p>
            <a:pPr>
              <a:defRPr/>
            </a:pPr>
            <a:fld id="{498F61EE-BD8F-4C2A-B8E8-FAED65B77619}" type="datetime8">
              <a:rPr lang="en-US" smtClean="0"/>
              <a:pPr>
                <a:defRPr/>
              </a:pPr>
              <a:t>7/14/2008 5:13 PM</a:t>
            </a:fld>
            <a:endParaRPr lang="en-US" dirty="0"/>
          </a:p>
        </p:txBody>
      </p:sp>
      <p:sp>
        <p:nvSpPr>
          <p:cNvPr id="5" name="Slide Number Placeholder 4"/>
          <p:cNvSpPr>
            <a:spLocks noGrp="1"/>
          </p:cNvSpPr>
          <p:nvPr>
            <p:ph type="sldNum" sz="quarter" idx="11"/>
          </p:nvPr>
        </p:nvSpPr>
        <p:spPr/>
        <p:txBody>
          <a:bodyPr/>
          <a:lstStyle/>
          <a:p>
            <a:pPr>
              <a:defRPr/>
            </a:pPr>
            <a:fld id="{47C46AFA-B9DB-4C30-8CAA-859E352D1BA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Gamefest2008LogoPPT"/>
          <p:cNvPicPr>
            <a:picLocks noChangeAspect="1" noChangeArrowheads="1"/>
          </p:cNvPicPr>
          <p:nvPr userDrawn="1"/>
        </p:nvPicPr>
        <p:blipFill>
          <a:blip r:embed="rId2"/>
          <a:srcRect/>
          <a:stretch>
            <a:fillRect/>
          </a:stretch>
        </p:blipFill>
        <p:spPr bwMode="auto">
          <a:xfrm>
            <a:off x="7178675" y="6208713"/>
            <a:ext cx="1847850" cy="530225"/>
          </a:xfrm>
          <a:prstGeom prst="rect">
            <a:avLst/>
          </a:prstGeom>
          <a:noFill/>
          <a:ln w="9525">
            <a:noFill/>
            <a:miter lim="800000"/>
            <a:headEnd/>
            <a:tailEnd/>
          </a:ln>
        </p:spPr>
      </p:pic>
      <p:sp>
        <p:nvSpPr>
          <p:cNvPr id="18434" name="Rectangle 2"/>
          <p:cNvSpPr>
            <a:spLocks noGrp="1" noChangeArrowheads="1"/>
          </p:cNvSpPr>
          <p:nvPr>
            <p:ph type="ctrTitle"/>
          </p:nvPr>
        </p:nvSpPr>
        <p:spPr>
          <a:xfrm>
            <a:off x="685800" y="1905000"/>
            <a:ext cx="8077200" cy="1409700"/>
          </a:xfrm>
          <a:ln algn="ctr"/>
        </p:spPr>
        <p:txBody>
          <a:bodyPr anchor="ctr"/>
          <a:lstStyle>
            <a:lvl1pPr>
              <a:defRPr>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685800" y="4384675"/>
            <a:ext cx="8077200" cy="530225"/>
          </a:xfrm>
        </p:spPr>
        <p:txBody>
          <a:bodyPr/>
          <a:lstStyle>
            <a:lvl1pPr marL="0" indent="0">
              <a:spcBef>
                <a:spcPct val="0"/>
              </a:spcBef>
              <a:buFont typeface="Wingdings 2" pitchFamily="18" charset="2"/>
              <a:buNone/>
              <a:defRPr>
                <a:latin typeface="Segoe" pitchFamily="34" charset="0"/>
              </a:defRPr>
            </a:lvl1pPr>
          </a:lstStyle>
          <a:p>
            <a:r>
              <a:rPr lang="en-US" dirty="0"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314325" y="1084263"/>
            <a:ext cx="8524875" cy="54151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6"/>
          <p:cNvSpPr>
            <a:spLocks noGrp="1" noChangeArrowheads="1"/>
          </p:cNvSpPr>
          <p:nvPr>
            <p:ph type="subTitle" idx="4294967295"/>
          </p:nvPr>
        </p:nvSpPr>
        <p:spPr>
          <a:xfrm>
            <a:off x="1085850" y="3421063"/>
            <a:ext cx="5389563" cy="1421928"/>
          </a:xfrm>
          <a:noFill/>
        </p:spPr>
        <p:txBody>
          <a:bodyPr/>
          <a:lstStyle>
            <a:lvl1pPr marL="0" indent="0" eaLnBrk="1" hangingPunct="1">
              <a:spcBef>
                <a:spcPct val="0"/>
              </a:spcBef>
              <a:buClr>
                <a:schemeClr val="tx2"/>
              </a:buClr>
              <a:buFont typeface="Wingdings 2" pitchFamily="1" charset="2"/>
              <a:buNone/>
              <a:defRPr/>
            </a:lvl1pPr>
          </a:lstStyle>
          <a:p>
            <a:r>
              <a:rPr lang="en-US" smtClean="0"/>
              <a:t>Click to edit Master subtitle style</a:t>
            </a:r>
            <a:endParaRPr lang="en-US" dirty="0" smtClean="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0318" y="1076979"/>
            <a:ext cx="4280647" cy="5153492"/>
          </a:xfrm>
        </p:spPr>
        <p:txBody>
          <a:bodyPr/>
          <a:lstStyle>
            <a:lvl1pPr>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3539" y="1068013"/>
            <a:ext cx="4214626" cy="51445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4" name="Rectangle 6"/>
          <p:cNvSpPr>
            <a:spLocks noGrp="1" noChangeArrowheads="1"/>
          </p:cNvSpPr>
          <p:nvPr>
            <p:ph type="subTitle" idx="4294967295"/>
          </p:nvPr>
        </p:nvSpPr>
        <p:spPr>
          <a:xfrm>
            <a:off x="1085850" y="3421063"/>
            <a:ext cx="5389563" cy="1421928"/>
          </a:xfrm>
          <a:noFill/>
        </p:spPr>
        <p:txBody>
          <a:bodyPr/>
          <a:lstStyle>
            <a:lvl1pPr marL="0" indent="0" eaLnBrk="1" hangingPunct="1">
              <a:spcBef>
                <a:spcPct val="0"/>
              </a:spcBef>
              <a:buClr>
                <a:schemeClr val="tx2"/>
              </a:buClr>
              <a:buFont typeface="Wingdings 2" pitchFamily="1" charset="2"/>
              <a:buNone/>
              <a:defRPr/>
            </a:lvl1pPr>
          </a:lstStyle>
          <a:p>
            <a:r>
              <a:rPr lang="en-US" smtClean="0"/>
              <a:t>Click to edit Master subtitle style</a:t>
            </a:r>
            <a:endParaRPr lang="en-US" dirty="0" smtClean="0"/>
          </a:p>
        </p:txBody>
      </p:sp>
      <p:sp>
        <p:nvSpPr>
          <p:cNvPr id="17" name="Text Placeholder 16"/>
          <p:cNvSpPr>
            <a:spLocks noGrp="1"/>
          </p:cNvSpPr>
          <p:nvPr>
            <p:ph type="body" sz="quarter" idx="10"/>
          </p:nvPr>
        </p:nvSpPr>
        <p:spPr>
          <a:xfrm>
            <a:off x="1016634" y="1794828"/>
            <a:ext cx="7212966" cy="1421928"/>
          </a:xfrm>
        </p:spPr>
        <p:txBody>
          <a:bodyPr/>
          <a:lstStyle>
            <a:lvl1pPr>
              <a:buNone/>
              <a:defRPr lang="en-US" sz="9600" i="1" dirty="0" smtClean="0">
                <a:effectLst/>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1032" name="Rectangle 8"/>
          <p:cNvSpPr>
            <a:spLocks noGrp="1" noChangeArrowheads="1"/>
          </p:cNvSpPr>
          <p:nvPr>
            <p:ph type="body" idx="1"/>
          </p:nvPr>
        </p:nvSpPr>
        <p:spPr bwMode="auto">
          <a:xfrm>
            <a:off x="381000" y="1047380"/>
            <a:ext cx="8443913"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4" descr="Gamefest2008LogoPPT"/>
          <p:cNvPicPr>
            <a:picLocks noChangeAspect="1" noChangeArrowheads="1"/>
          </p:cNvPicPr>
          <p:nvPr/>
        </p:nvPicPr>
        <p:blipFill>
          <a:blip r:embed="rId10"/>
          <a:srcRect/>
          <a:stretch>
            <a:fillRect/>
          </a:stretch>
        </p:blipFill>
        <p:spPr bwMode="auto">
          <a:xfrm>
            <a:off x="7178675" y="6208713"/>
            <a:ext cx="1847850" cy="5302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6" r:id="rId1"/>
    <p:sldLayoutId id="2147483720" r:id="rId2"/>
    <p:sldLayoutId id="2147483722" r:id="rId3"/>
    <p:sldLayoutId id="2147483717" r:id="rId4"/>
    <p:sldLayoutId id="2147483721" r:id="rId5"/>
    <p:sldLayoutId id="2147483719" r:id="rId6"/>
    <p:sldLayoutId id="2147483718" r:id="rId7"/>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rgbClr val="F4793A"/>
          </a:solidFill>
          <a:effectLst>
            <a:outerShdw blurRad="50800" dist="38100" dir="2700000" algn="tl" rotWithShape="0">
              <a:prstClr val="black">
                <a:alpha val="40000"/>
              </a:prstClr>
            </a:outerShdw>
          </a:effectLst>
          <a:latin typeface="+mj-lt"/>
          <a:ea typeface="+mj-ea"/>
          <a:cs typeface="+mj-cs"/>
        </a:defRPr>
      </a:lvl1pPr>
      <a:lvl2pPr algn="l" rtl="0" eaLnBrk="1" fontAlgn="base" hangingPunct="1">
        <a:lnSpc>
          <a:spcPct val="90000"/>
        </a:lnSpc>
        <a:spcBef>
          <a:spcPct val="0"/>
        </a:spcBef>
        <a:spcAft>
          <a:spcPct val="0"/>
        </a:spcAft>
        <a:defRPr sz="4800">
          <a:solidFill>
            <a:srgbClr val="F4793A"/>
          </a:solidFill>
          <a:effectLst>
            <a:outerShdw blurRad="38100" dist="38100" dir="2700000" algn="tl">
              <a:srgbClr val="000000"/>
            </a:outerShdw>
          </a:effectLst>
          <a:latin typeface="Trebuchet MS" pitchFamily="34" charset="0"/>
        </a:defRPr>
      </a:lvl2pPr>
      <a:lvl3pPr algn="l" rtl="0" eaLnBrk="1" fontAlgn="base" hangingPunct="1">
        <a:lnSpc>
          <a:spcPct val="90000"/>
        </a:lnSpc>
        <a:spcBef>
          <a:spcPct val="0"/>
        </a:spcBef>
        <a:spcAft>
          <a:spcPct val="0"/>
        </a:spcAft>
        <a:defRPr sz="4800">
          <a:solidFill>
            <a:srgbClr val="F4793A"/>
          </a:solidFill>
          <a:effectLst>
            <a:outerShdw blurRad="38100" dist="38100" dir="2700000" algn="tl">
              <a:srgbClr val="000000"/>
            </a:outerShdw>
          </a:effectLst>
          <a:latin typeface="Trebuchet MS" pitchFamily="34" charset="0"/>
        </a:defRPr>
      </a:lvl3pPr>
      <a:lvl4pPr algn="l" rtl="0" eaLnBrk="1" fontAlgn="base" hangingPunct="1">
        <a:lnSpc>
          <a:spcPct val="90000"/>
        </a:lnSpc>
        <a:spcBef>
          <a:spcPct val="0"/>
        </a:spcBef>
        <a:spcAft>
          <a:spcPct val="0"/>
        </a:spcAft>
        <a:defRPr sz="4800">
          <a:solidFill>
            <a:srgbClr val="F4793A"/>
          </a:solidFill>
          <a:effectLst>
            <a:outerShdw blurRad="38100" dist="38100" dir="2700000" algn="tl">
              <a:srgbClr val="000000"/>
            </a:outerShdw>
          </a:effectLst>
          <a:latin typeface="Trebuchet MS" pitchFamily="34" charset="0"/>
        </a:defRPr>
      </a:lvl4pPr>
      <a:lvl5pPr algn="l" rtl="0" eaLnBrk="1" fontAlgn="base" hangingPunct="1">
        <a:lnSpc>
          <a:spcPct val="90000"/>
        </a:lnSpc>
        <a:spcBef>
          <a:spcPct val="0"/>
        </a:spcBef>
        <a:spcAft>
          <a:spcPct val="0"/>
        </a:spcAft>
        <a:defRPr sz="4800">
          <a:solidFill>
            <a:srgbClr val="F4793A"/>
          </a:solidFill>
          <a:effectLst>
            <a:outerShdw blurRad="38100" dist="38100" dir="2700000" algn="tl">
              <a:srgbClr val="000000"/>
            </a:outerShdw>
          </a:effectLst>
          <a:latin typeface="Trebuchet MS"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Trebuchet MS"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Trebuchet MS"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Trebuchet MS"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Trebuchet MS" pitchFamily="34" charset="0"/>
        </a:defRPr>
      </a:lvl9pPr>
    </p:titleStyle>
    <p:bodyStyle>
      <a:lvl1pPr marL="447675" indent="-447675" algn="l" rtl="0" eaLnBrk="1" fontAlgn="base" hangingPunct="1">
        <a:lnSpc>
          <a:spcPct val="90000"/>
        </a:lnSpc>
        <a:spcBef>
          <a:spcPct val="30000"/>
        </a:spcBef>
        <a:spcAft>
          <a:spcPct val="0"/>
        </a:spcAft>
        <a:buClr>
          <a:srgbClr val="8B9DA7"/>
        </a:buClr>
        <a:buFont typeface="Times" pitchFamily="1" charset="0"/>
        <a:buBlip>
          <a:blip r:embed="rId11"/>
        </a:buBlip>
        <a:defRPr sz="3200">
          <a:solidFill>
            <a:schemeClr val="tx1"/>
          </a:solidFill>
          <a:effectLst/>
          <a:latin typeface="+mn-lt"/>
          <a:ea typeface="+mn-ea"/>
          <a:cs typeface="+mn-cs"/>
        </a:defRPr>
      </a:lvl1pPr>
      <a:lvl2pPr marL="858838" indent="-409575" algn="l" rtl="0" eaLnBrk="1" fontAlgn="base" hangingPunct="1">
        <a:lnSpc>
          <a:spcPct val="90000"/>
        </a:lnSpc>
        <a:spcBef>
          <a:spcPct val="30000"/>
        </a:spcBef>
        <a:spcAft>
          <a:spcPct val="0"/>
        </a:spcAft>
        <a:buClr>
          <a:srgbClr val="8B9DA7"/>
        </a:buClr>
        <a:buFont typeface="Times" pitchFamily="1" charset="0"/>
        <a:buBlip>
          <a:blip r:embed="rId11"/>
        </a:buBlip>
        <a:defRPr sz="2800">
          <a:solidFill>
            <a:schemeClr val="tx1"/>
          </a:solidFill>
          <a:effectLst/>
          <a:latin typeface="+mn-lt"/>
        </a:defRPr>
      </a:lvl2pPr>
      <a:lvl3pPr marL="1262063" indent="-401638" algn="l" rtl="0" eaLnBrk="1" fontAlgn="base" hangingPunct="1">
        <a:lnSpc>
          <a:spcPct val="90000"/>
        </a:lnSpc>
        <a:spcBef>
          <a:spcPct val="30000"/>
        </a:spcBef>
        <a:spcAft>
          <a:spcPct val="0"/>
        </a:spcAft>
        <a:buClr>
          <a:srgbClr val="8B9DA7"/>
        </a:buClr>
        <a:buFont typeface="Times" pitchFamily="1" charset="0"/>
        <a:buBlip>
          <a:blip r:embed="rId11"/>
        </a:buBlip>
        <a:defRPr sz="2400">
          <a:solidFill>
            <a:schemeClr val="tx1"/>
          </a:solidFill>
          <a:effectLst/>
          <a:latin typeface="+mn-lt"/>
        </a:defRPr>
      </a:lvl3pPr>
      <a:lvl4pPr marL="1600200" indent="-336550" algn="l" rtl="0" eaLnBrk="1" fontAlgn="base" hangingPunct="1">
        <a:lnSpc>
          <a:spcPct val="90000"/>
        </a:lnSpc>
        <a:spcBef>
          <a:spcPct val="30000"/>
        </a:spcBef>
        <a:spcAft>
          <a:spcPct val="0"/>
        </a:spcAft>
        <a:buClr>
          <a:srgbClr val="8B9DA7"/>
        </a:buClr>
        <a:buFont typeface="Times" pitchFamily="1" charset="0"/>
        <a:buBlip>
          <a:blip r:embed="rId11"/>
        </a:buBlip>
        <a:defRPr sz="2000">
          <a:solidFill>
            <a:schemeClr val="tx1"/>
          </a:solidFill>
          <a:effectLst/>
          <a:latin typeface="+mn-lt"/>
        </a:defRPr>
      </a:lvl4pPr>
      <a:lvl5pPr marL="1947863" indent="-346075" algn="l" rtl="0" eaLnBrk="1" fontAlgn="base" hangingPunct="1">
        <a:lnSpc>
          <a:spcPct val="90000"/>
        </a:lnSpc>
        <a:spcBef>
          <a:spcPct val="30000"/>
        </a:spcBef>
        <a:spcAft>
          <a:spcPct val="0"/>
        </a:spcAft>
        <a:buClr>
          <a:srgbClr val="8B9DA7"/>
        </a:buClr>
        <a:buFont typeface="Times" pitchFamily="1" charset="0"/>
        <a:buBlip>
          <a:blip r:embed="rId11"/>
        </a:buBlip>
        <a:defRPr sz="2000">
          <a:solidFill>
            <a:schemeClr val="tx1"/>
          </a:solidFill>
          <a:effectLst/>
          <a:latin typeface="+mn-lt"/>
        </a:defRPr>
      </a:lvl5pPr>
      <a:lvl6pPr marL="2405063" indent="-346075" algn="l" rtl="0" eaLnBrk="1" fontAlgn="base" hangingPunct="1">
        <a:lnSpc>
          <a:spcPct val="90000"/>
        </a:lnSpc>
        <a:spcBef>
          <a:spcPct val="30000"/>
        </a:spcBef>
        <a:spcAft>
          <a:spcPct val="0"/>
        </a:spcAft>
        <a:buClr>
          <a:schemeClr val="tx2"/>
        </a:buClr>
        <a:buFont typeface="Wingdings 2" pitchFamily="18" charset="2"/>
        <a:buBlip>
          <a:blip r:embed="rId12"/>
        </a:buBlip>
        <a:defRPr sz="2000">
          <a:solidFill>
            <a:schemeClr val="tx1"/>
          </a:solidFill>
          <a:effectLst>
            <a:outerShdw blurRad="38100" dist="38100" dir="2700000" algn="tl">
              <a:srgbClr val="000000"/>
            </a:outerShdw>
          </a:effectLst>
          <a:latin typeface="+mn-lt"/>
        </a:defRPr>
      </a:lvl6pPr>
      <a:lvl7pPr marL="2862263" indent="-346075" algn="l" rtl="0" eaLnBrk="1" fontAlgn="base" hangingPunct="1">
        <a:lnSpc>
          <a:spcPct val="90000"/>
        </a:lnSpc>
        <a:spcBef>
          <a:spcPct val="30000"/>
        </a:spcBef>
        <a:spcAft>
          <a:spcPct val="0"/>
        </a:spcAft>
        <a:buClr>
          <a:schemeClr val="tx2"/>
        </a:buClr>
        <a:buFont typeface="Wingdings 2" pitchFamily="18" charset="2"/>
        <a:buBlip>
          <a:blip r:embed="rId12"/>
        </a:buBlip>
        <a:defRPr sz="2000">
          <a:solidFill>
            <a:schemeClr val="tx1"/>
          </a:solidFill>
          <a:effectLst>
            <a:outerShdw blurRad="38100" dist="38100" dir="2700000" algn="tl">
              <a:srgbClr val="000000"/>
            </a:outerShdw>
          </a:effectLst>
          <a:latin typeface="+mn-lt"/>
        </a:defRPr>
      </a:lvl7pPr>
      <a:lvl8pPr marL="3319463" indent="-346075" algn="l" rtl="0" eaLnBrk="1" fontAlgn="base" hangingPunct="1">
        <a:lnSpc>
          <a:spcPct val="90000"/>
        </a:lnSpc>
        <a:spcBef>
          <a:spcPct val="30000"/>
        </a:spcBef>
        <a:spcAft>
          <a:spcPct val="0"/>
        </a:spcAft>
        <a:buClr>
          <a:schemeClr val="tx2"/>
        </a:buClr>
        <a:buFont typeface="Wingdings 2" pitchFamily="18" charset="2"/>
        <a:buBlip>
          <a:blip r:embed="rId12"/>
        </a:buBlip>
        <a:defRPr sz="2000">
          <a:solidFill>
            <a:schemeClr val="tx1"/>
          </a:solidFill>
          <a:effectLst>
            <a:outerShdw blurRad="38100" dist="38100" dir="2700000" algn="tl">
              <a:srgbClr val="000000"/>
            </a:outerShdw>
          </a:effectLst>
          <a:latin typeface="+mn-lt"/>
        </a:defRPr>
      </a:lvl8pPr>
      <a:lvl9pPr marL="3776663" indent="-346075" algn="l" rtl="0" eaLnBrk="1" fontAlgn="base" hangingPunct="1">
        <a:lnSpc>
          <a:spcPct val="90000"/>
        </a:lnSpc>
        <a:spcBef>
          <a:spcPct val="30000"/>
        </a:spcBef>
        <a:spcAft>
          <a:spcPct val="0"/>
        </a:spcAft>
        <a:buClr>
          <a:schemeClr val="tx2"/>
        </a:buClr>
        <a:buFont typeface="Wingdings 2" pitchFamily="18" charset="2"/>
        <a:buBlip>
          <a:blip r:embed="rId12"/>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xna.com"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3" descr="Gamefest2008LogoPPT"/>
          <p:cNvPicPr>
            <a:picLocks noChangeAspect="1" noChangeArrowheads="1"/>
          </p:cNvPicPr>
          <p:nvPr/>
        </p:nvPicPr>
        <p:blipFill>
          <a:blip r:embed="rId4"/>
          <a:srcRect/>
          <a:stretch>
            <a:fillRect/>
          </a:stretch>
        </p:blipFill>
        <p:spPr bwMode="auto">
          <a:xfrm>
            <a:off x="301625" y="2082800"/>
            <a:ext cx="5259388" cy="1508125"/>
          </a:xfrm>
          <a:prstGeom prst="rect">
            <a:avLst/>
          </a:prstGeom>
          <a:noFill/>
          <a:ln w="9525">
            <a:noFill/>
            <a:miter lim="800000"/>
            <a:headEnd/>
            <a:tailEnd/>
          </a:ln>
        </p:spPr>
      </p:pic>
      <p:pic>
        <p:nvPicPr>
          <p:cNvPr id="4099" name="Picture 4" descr="XNA Logo"/>
          <p:cNvPicPr>
            <a:picLocks noChangeAspect="1" noChangeArrowheads="1"/>
          </p:cNvPicPr>
          <p:nvPr/>
        </p:nvPicPr>
        <p:blipFill>
          <a:blip r:embed="rId5"/>
          <a:srcRect/>
          <a:stretch>
            <a:fillRect/>
          </a:stretch>
        </p:blipFill>
        <p:spPr bwMode="auto">
          <a:xfrm>
            <a:off x="7477125" y="222250"/>
            <a:ext cx="1482725" cy="698500"/>
          </a:xfrm>
          <a:prstGeom prst="rect">
            <a:avLst/>
          </a:prstGeom>
          <a:noFill/>
          <a:ln w="9525">
            <a:noFill/>
            <a:miter lim="800000"/>
            <a:headEnd/>
            <a:tailEnd/>
          </a:ln>
        </p:spPr>
      </p:pic>
      <p:pic>
        <p:nvPicPr>
          <p:cNvPr id="4100" name="Picture 5" descr="MicrosoftLogoWhite"/>
          <p:cNvPicPr>
            <a:picLocks noChangeAspect="1" noChangeArrowheads="1"/>
          </p:cNvPicPr>
          <p:nvPr/>
        </p:nvPicPr>
        <p:blipFill>
          <a:blip r:embed="rId6"/>
          <a:srcRect/>
          <a:stretch>
            <a:fillRect/>
          </a:stretch>
        </p:blipFill>
        <p:spPr bwMode="auto">
          <a:xfrm>
            <a:off x="8093075" y="6327775"/>
            <a:ext cx="792163" cy="15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Undef’n Behavior</a:t>
            </a:r>
            <a:endParaRPr lang="en-US" dirty="0"/>
          </a:p>
        </p:txBody>
      </p:sp>
      <p:sp>
        <p:nvSpPr>
          <p:cNvPr id="3" name="Content Placeholder 2"/>
          <p:cNvSpPr>
            <a:spLocks noGrp="1"/>
          </p:cNvSpPr>
          <p:nvPr>
            <p:ph idx="4294967295"/>
          </p:nvPr>
        </p:nvSpPr>
        <p:spPr>
          <a:xfrm>
            <a:off x="381000" y="1097280"/>
            <a:ext cx="8443913" cy="5041380"/>
          </a:xfrm>
          <a:prstGeom prst="rect">
            <a:avLst/>
          </a:prstGeom>
        </p:spPr>
        <p:txBody>
          <a:bodyPr/>
          <a:lstStyle/>
          <a:p>
            <a:r>
              <a:rPr lang="en-US" dirty="0" smtClean="0"/>
              <a:t>Simplifies the Standard</a:t>
            </a:r>
          </a:p>
          <a:p>
            <a:r>
              <a:rPr lang="en-US" dirty="0" smtClean="0"/>
              <a:t>Allows extra latitude for implementers</a:t>
            </a:r>
          </a:p>
          <a:p>
            <a:r>
              <a:rPr lang="en-US" dirty="0" smtClean="0"/>
              <a:t>Makes your game run faster</a:t>
            </a:r>
          </a:p>
          <a:p>
            <a:r>
              <a:rPr lang="en-US" dirty="0" smtClean="0"/>
              <a:t>Examples:</a:t>
            </a:r>
          </a:p>
          <a:p>
            <a:pPr lvl="1"/>
            <a:r>
              <a:rPr lang="en-US" dirty="0" smtClean="0"/>
              <a:t>Array bounds checking</a:t>
            </a:r>
          </a:p>
          <a:p>
            <a:pPr lvl="1"/>
            <a:r>
              <a:rPr lang="en-US" dirty="0" smtClean="0"/>
              <a:t>Constants</a:t>
            </a:r>
          </a:p>
          <a:p>
            <a:pPr lvl="1"/>
            <a:r>
              <a:rPr lang="en-US" dirty="0" smtClean="0"/>
              <a:t>Division by zero</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a:t>
            </a:r>
            <a:endParaRPr lang="en-US" dirty="0"/>
          </a:p>
        </p:txBody>
      </p:sp>
      <p:sp>
        <p:nvSpPr>
          <p:cNvPr id="3" name="Content Placeholder 2"/>
          <p:cNvSpPr>
            <a:spLocks noGrp="1"/>
          </p:cNvSpPr>
          <p:nvPr>
            <p:ph idx="4294967295"/>
          </p:nvPr>
        </p:nvSpPr>
        <p:spPr>
          <a:xfrm>
            <a:off x="381000" y="1097280"/>
            <a:ext cx="8443913" cy="2031325"/>
          </a:xfrm>
          <a:prstGeom prst="rect">
            <a:avLst/>
          </a:prstGeom>
        </p:spPr>
        <p:txBody>
          <a:bodyPr/>
          <a:lstStyle/>
          <a:p>
            <a:pPr>
              <a:buNone/>
            </a:pPr>
            <a:r>
              <a:rPr lang="en-US" sz="2800" b="1" dirty="0" smtClean="0">
                <a:latin typeface="Courier New" pitchFamily="49" charset="0"/>
                <a:cs typeface="Courier New" pitchFamily="49" charset="0"/>
              </a:rPr>
              <a:t>code = “looks like this”;</a:t>
            </a:r>
          </a:p>
          <a:p>
            <a:pPr>
              <a:buNone/>
            </a:pP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undefined behavior</a:t>
            </a:r>
            <a:endParaRPr lang="en-US" sz="2800" b="1" dirty="0" smtClean="0">
              <a:solidFill>
                <a:schemeClr val="accent2">
                  <a:lumMod val="50000"/>
                </a:schemeClr>
              </a:solidFill>
              <a:latin typeface="Courier New" pitchFamily="49" charset="0"/>
              <a:cs typeface="Courier New" pitchFamily="49" charset="0"/>
            </a:endParaRPr>
          </a:p>
          <a:p>
            <a:pPr>
              <a:buNone/>
            </a:pP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unspecified behavior</a:t>
            </a:r>
            <a:endParaRPr lang="en-US" sz="2800" b="1" dirty="0">
              <a:solidFill>
                <a:schemeClr val="accent2">
                  <a:lumMod val="50000"/>
                </a:schemeClr>
              </a:solidFill>
              <a:latin typeface="Courier New" pitchFamily="49" charset="0"/>
              <a:cs typeface="Courier New" pitchFamily="49" charset="0"/>
              <a:sym typeface="Wingdings" pitchFamily="2" charset="2"/>
            </a:endParaRPr>
          </a:p>
          <a:p>
            <a:pPr>
              <a:buNone/>
            </a:pP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implementation-defined behavior</a:t>
            </a:r>
          </a:p>
        </p:txBody>
      </p:sp>
      <p:cxnSp>
        <p:nvCxnSpPr>
          <p:cNvPr id="5" name="Straight Arrow Connector 4"/>
          <p:cNvCxnSpPr/>
          <p:nvPr/>
        </p:nvCxnSpPr>
        <p:spPr bwMode="auto">
          <a:xfrm flipV="1">
            <a:off x="3884103" y="981512"/>
            <a:ext cx="1770077" cy="654341"/>
          </a:xfrm>
          <a:prstGeom prst="straightConnector1">
            <a:avLst/>
          </a:prstGeom>
          <a:solidFill>
            <a:srgbClr val="FFFFFF"/>
          </a:solidFill>
          <a:ln w="12700" cap="flat" cmpd="sng" algn="ctr">
            <a:noFill/>
            <a:prstDash val="solid"/>
            <a:round/>
            <a:headEnd type="none" w="med" len="med"/>
            <a:tailEnd type="arrow"/>
          </a:ln>
          <a:effectLst/>
        </p:spPr>
      </p:cxnSp>
      <p:cxnSp>
        <p:nvCxnSpPr>
          <p:cNvPr id="7" name="Straight Arrow Connector 6"/>
          <p:cNvCxnSpPr/>
          <p:nvPr/>
        </p:nvCxnSpPr>
        <p:spPr bwMode="auto">
          <a:xfrm rot="10800000" flipV="1">
            <a:off x="7533315" y="654340"/>
            <a:ext cx="922789" cy="176169"/>
          </a:xfrm>
          <a:prstGeom prst="straightConnector1">
            <a:avLst/>
          </a:prstGeom>
          <a:solidFill>
            <a:srgbClr val="FFFFFF"/>
          </a:solidFill>
          <a:ln w="12700" cap="flat" cmpd="sng" algn="ctr">
            <a:no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Boundaries</a:t>
            </a:r>
            <a:endParaRPr lang="en-US" dirty="0"/>
          </a:p>
        </p:txBody>
      </p:sp>
      <p:sp>
        <p:nvSpPr>
          <p:cNvPr id="3" name="Content Placeholder 2"/>
          <p:cNvSpPr>
            <a:spLocks noGrp="1"/>
          </p:cNvSpPr>
          <p:nvPr>
            <p:ph idx="4294967295"/>
          </p:nvPr>
        </p:nvSpPr>
        <p:spPr>
          <a:xfrm>
            <a:off x="381000" y="1097280"/>
            <a:ext cx="8443913" cy="5355312"/>
          </a:xfrm>
          <a:prstGeom prst="rect">
            <a:avLst/>
          </a:prstGeom>
        </p:spPr>
        <p:txBody>
          <a:bodyPr/>
          <a:lstStyle/>
          <a:p>
            <a:pPr>
              <a:buNone/>
            </a:pPr>
            <a:r>
              <a:rPr lang="en-US" sz="2800" b="1" dirty="0" smtClean="0">
                <a:latin typeface="Courier New" pitchFamily="49" charset="0"/>
                <a:cs typeface="Courier New" pitchFamily="49" charset="0"/>
              </a:rPr>
              <a:t>char a[N];       </a:t>
            </a:r>
            <a:r>
              <a:rPr lang="en-US" sz="2800" b="1" dirty="0" smtClean="0">
                <a:solidFill>
                  <a:schemeClr val="accent2">
                    <a:lumMod val="50000"/>
                  </a:schemeClr>
                </a:solidFill>
                <a:latin typeface="Courier New" pitchFamily="49" charset="0"/>
                <a:cs typeface="Courier New" pitchFamily="49" charset="0"/>
              </a:rPr>
              <a:t>// C-style array</a:t>
            </a:r>
          </a:p>
          <a:p>
            <a:pPr>
              <a:buNone/>
            </a:pPr>
            <a:r>
              <a:rPr lang="en-US" sz="2800" b="1" dirty="0" smtClean="0">
                <a:latin typeface="Courier New" pitchFamily="49" charset="0"/>
                <a:cs typeface="Courier New" pitchFamily="49" charset="0"/>
              </a:rPr>
              <a:t>char c = *(a+N);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outside bounds</a:t>
            </a:r>
            <a:endParaRPr lang="en-US" sz="2800" b="1" dirty="0" smtClean="0">
              <a:solidFill>
                <a:schemeClr val="accent2">
                  <a:lumMod val="50000"/>
                </a:schemeClr>
              </a:solidFill>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char* p = a+N;   </a:t>
            </a:r>
            <a:r>
              <a:rPr lang="en-US" sz="2800" b="1" dirty="0" smtClean="0">
                <a:solidFill>
                  <a:schemeClr val="accent2">
                    <a:lumMod val="50000"/>
                  </a:schemeClr>
                </a:solidFill>
                <a:latin typeface="Courier New" pitchFamily="49" charset="0"/>
                <a:cs typeface="Courier New" pitchFamily="49" charset="0"/>
              </a:rPr>
              <a:t>// OK, points at end</a:t>
            </a:r>
          </a:p>
          <a:p>
            <a:pPr>
              <a:buNone/>
            </a:pPr>
            <a:r>
              <a:rPr lang="en-US" sz="2800" b="1" dirty="0" smtClean="0">
                <a:latin typeface="Courier New" pitchFamily="49" charset="0"/>
                <a:cs typeface="Courier New" pitchFamily="49" charset="0"/>
              </a:rPr>
              <a:t>c = *p;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outside bounds</a:t>
            </a:r>
            <a:endParaRPr lang="en-US" sz="2800" b="1" dirty="0" smtClean="0">
              <a:solidFill>
                <a:schemeClr val="accent2">
                  <a:lumMod val="50000"/>
                </a:schemeClr>
              </a:solidFill>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++p;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outside bounds</a:t>
            </a:r>
            <a:endParaRPr lang="en-US" sz="2800" b="1" dirty="0">
              <a:solidFill>
                <a:schemeClr val="accent2">
                  <a:lumMod val="50000"/>
                </a:schemeClr>
              </a:solidFill>
              <a:latin typeface="Courier New" pitchFamily="49" charset="0"/>
              <a:cs typeface="Courier New" pitchFamily="49" charset="0"/>
              <a:sym typeface="Wingdings" pitchFamily="2" charset="2"/>
            </a:endParaRPr>
          </a:p>
          <a:p>
            <a:pPr>
              <a:buNone/>
            </a:pPr>
            <a:endParaRPr lang="en-US" sz="20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sym typeface="Wingdings" pitchFamily="2" charset="2"/>
              </a:rPr>
              <a:t>vector&lt;int&gt; v; v.push_back(1);</a:t>
            </a:r>
          </a:p>
          <a:p>
            <a:pPr>
              <a:buNone/>
            </a:pPr>
            <a:r>
              <a:rPr lang="en-US" sz="2800" b="1" dirty="0" smtClean="0">
                <a:latin typeface="Courier New" pitchFamily="49" charset="0"/>
                <a:cs typeface="Courier New" pitchFamily="49" charset="0"/>
                <a:sym typeface="Wingdings" pitchFamily="2" charset="2"/>
              </a:rPr>
              <a:t>int i = v[10];   </a:t>
            </a:r>
            <a:r>
              <a:rPr lang="en-US" sz="2800" b="1" dirty="0" smtClean="0">
                <a:solidFill>
                  <a:schemeClr val="accent2">
                    <a:lumMod val="50000"/>
                  </a:schemeClr>
                </a:solidFill>
                <a:latin typeface="Courier New" pitchFamily="49" charset="0"/>
                <a:cs typeface="Courier New" pitchFamily="49" charset="0"/>
                <a:sym typeface="Wingdings" pitchFamily="2" charset="2"/>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outside bounds</a:t>
            </a:r>
          </a:p>
          <a:p>
            <a:pPr>
              <a:buNone/>
            </a:pPr>
            <a:endParaRPr lang="en-US" sz="20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memcpy(a, a+1, N-1);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overlap</a:t>
            </a:r>
          </a:p>
          <a:p>
            <a:pPr>
              <a:buNone/>
            </a:pPr>
            <a:endParaRPr lang="en-US" sz="2800" b="1" dirty="0" smtClean="0">
              <a:solidFill>
                <a:schemeClr val="accent2">
                  <a:lumMod val="50000"/>
                </a:schemeClr>
              </a:solidFill>
              <a:latin typeface="Courier New" pitchFamily="49" charset="0"/>
              <a:cs typeface="Courier New" pitchFamily="49" charset="0"/>
            </a:endParaRPr>
          </a:p>
        </p:txBody>
      </p:sp>
      <p:cxnSp>
        <p:nvCxnSpPr>
          <p:cNvPr id="5" name="Straight Arrow Connector 4"/>
          <p:cNvCxnSpPr/>
          <p:nvPr/>
        </p:nvCxnSpPr>
        <p:spPr bwMode="auto">
          <a:xfrm flipV="1">
            <a:off x="3884103" y="981512"/>
            <a:ext cx="1770077" cy="654341"/>
          </a:xfrm>
          <a:prstGeom prst="straightConnector1">
            <a:avLst/>
          </a:prstGeom>
          <a:solidFill>
            <a:srgbClr val="FFFFFF"/>
          </a:solidFill>
          <a:ln w="12700" cap="flat" cmpd="sng" algn="ctr">
            <a:noFill/>
            <a:prstDash val="solid"/>
            <a:round/>
            <a:headEnd type="none" w="med" len="med"/>
            <a:tailEnd type="arrow"/>
          </a:ln>
          <a:effectLst/>
        </p:spPr>
      </p:cxnSp>
      <p:cxnSp>
        <p:nvCxnSpPr>
          <p:cNvPr id="7" name="Straight Arrow Connector 6"/>
          <p:cNvCxnSpPr/>
          <p:nvPr/>
        </p:nvCxnSpPr>
        <p:spPr bwMode="auto">
          <a:xfrm rot="10800000" flipV="1">
            <a:off x="7533315" y="654340"/>
            <a:ext cx="922789" cy="176169"/>
          </a:xfrm>
          <a:prstGeom prst="straightConnector1">
            <a:avLst/>
          </a:prstGeom>
          <a:solidFill>
            <a:srgbClr val="FFFFFF"/>
          </a:solidFill>
          <a:ln w="12700" cap="flat" cmpd="sng" algn="ctr">
            <a:no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Lifetime</a:t>
            </a:r>
            <a:endParaRPr lang="en-US" dirty="0"/>
          </a:p>
        </p:txBody>
      </p:sp>
      <p:sp>
        <p:nvSpPr>
          <p:cNvPr id="3" name="Content Placeholder 2"/>
          <p:cNvSpPr>
            <a:spLocks noGrp="1"/>
          </p:cNvSpPr>
          <p:nvPr>
            <p:ph idx="4294967295"/>
          </p:nvPr>
        </p:nvSpPr>
        <p:spPr>
          <a:xfrm>
            <a:off x="381000" y="1097280"/>
            <a:ext cx="8443913" cy="4321183"/>
          </a:xfrm>
          <a:prstGeom prst="rect">
            <a:avLst/>
          </a:prstGeom>
        </p:spPr>
        <p:txBody>
          <a:bodyPr/>
          <a:lstStyle/>
          <a:p>
            <a:pPr>
              <a:buNone/>
            </a:pPr>
            <a:r>
              <a:rPr lang="en-US" sz="2800" b="1" dirty="0" smtClean="0">
                <a:latin typeface="Courier New" pitchFamily="49" charset="0"/>
                <a:cs typeface="Courier New" pitchFamily="49" charset="0"/>
              </a:rPr>
              <a:t>int* p = new int; delete p;</a:t>
            </a:r>
          </a:p>
          <a:p>
            <a:pPr>
              <a:buNone/>
            </a:pPr>
            <a:r>
              <a:rPr lang="en-US" sz="2800" b="1" dirty="0" smtClean="0">
                <a:latin typeface="Courier New" pitchFamily="49" charset="0"/>
                <a:cs typeface="Courier New" pitchFamily="49" charset="0"/>
              </a:rPr>
              <a:t>int i = *p;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lifetime ended</a:t>
            </a:r>
          </a:p>
          <a:p>
            <a:pPr>
              <a:buNone/>
            </a:pPr>
            <a:endParaRPr lang="en-US" sz="2000" b="1" dirty="0" smtClean="0">
              <a:latin typeface="Courier New" pitchFamily="49" charset="0"/>
              <a:cs typeface="Courier New" pitchFamily="49" charset="0"/>
              <a:sym typeface="Wingdings" pitchFamily="2" charset="2"/>
            </a:endParaRPr>
          </a:p>
          <a:p>
            <a:pPr>
              <a:buNone/>
            </a:pPr>
            <a:r>
              <a:rPr lang="en-US" sz="2800" b="1" dirty="0" smtClean="0">
                <a:latin typeface="Courier New" pitchFamily="49" charset="0"/>
                <a:cs typeface="Courier New" pitchFamily="49" charset="0"/>
                <a:sym typeface="Wingdings" pitchFamily="2" charset="2"/>
              </a:rPr>
              <a:t>int&amp; foo() { int f = 1; return f; }</a:t>
            </a:r>
          </a:p>
          <a:p>
            <a:pPr>
              <a:buNone/>
            </a:pPr>
            <a:r>
              <a:rPr lang="en-US" sz="2800" b="1" dirty="0" smtClean="0">
                <a:latin typeface="Courier New" pitchFamily="49" charset="0"/>
                <a:cs typeface="Courier New" pitchFamily="49" charset="0"/>
                <a:sym typeface="Wingdings" pitchFamily="2" charset="2"/>
              </a:rPr>
              <a:t>i = foo();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lifetime ended</a:t>
            </a:r>
          </a:p>
          <a:p>
            <a:pPr>
              <a:buNone/>
            </a:pPr>
            <a:endParaRPr lang="en-US" sz="2000" b="1" dirty="0" smtClean="0">
              <a:latin typeface="Courier New" pitchFamily="49" charset="0"/>
              <a:cs typeface="Courier New" pitchFamily="49" charset="0"/>
              <a:sym typeface="Wingdings" pitchFamily="2" charset="2"/>
            </a:endParaRPr>
          </a:p>
          <a:p>
            <a:pPr>
              <a:buNone/>
            </a:pPr>
            <a:r>
              <a:rPr lang="en-US" sz="2800" b="1" dirty="0" smtClean="0">
                <a:latin typeface="Courier New" pitchFamily="49" charset="0"/>
                <a:cs typeface="Courier New" pitchFamily="49" charset="0"/>
              </a:rPr>
              <a:t>{ int a = 42; p = &amp;a; }</a:t>
            </a:r>
          </a:p>
          <a:p>
            <a:pPr>
              <a:buNone/>
            </a:pPr>
            <a:r>
              <a:rPr lang="en-US" sz="2800" b="1" dirty="0" smtClean="0">
                <a:latin typeface="Courier New" pitchFamily="49" charset="0"/>
                <a:cs typeface="Courier New" pitchFamily="49" charset="0"/>
              </a:rPr>
              <a:t>i = *p;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lifetime ended</a:t>
            </a:r>
            <a:endParaRPr lang="en-US" sz="2800" b="1" dirty="0" smtClean="0">
              <a:solidFill>
                <a:schemeClr val="accent2">
                  <a:lumMod val="50000"/>
                </a:schemeClr>
              </a:solidFill>
              <a:latin typeface="Courier New" pitchFamily="49" charset="0"/>
              <a:cs typeface="Courier New" pitchFamily="49" charset="0"/>
            </a:endParaRPr>
          </a:p>
          <a:p>
            <a:pPr>
              <a:buNone/>
            </a:pPr>
            <a:endParaRPr lang="en-US" sz="28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4294967295"/>
          </p:nvPr>
        </p:nvSpPr>
        <p:spPr>
          <a:xfrm>
            <a:off x="381000" y="1097280"/>
            <a:ext cx="8443913" cy="4985980"/>
          </a:xfrm>
          <a:prstGeom prst="rect">
            <a:avLst/>
          </a:prstGeom>
        </p:spPr>
        <p:txBody>
          <a:bodyPr/>
          <a:lstStyle/>
          <a:p>
            <a:pPr>
              <a:buNone/>
            </a:pPr>
            <a:r>
              <a:rPr lang="en-US" sz="2800" b="1" dirty="0" smtClean="0">
                <a:latin typeface="Courier New" pitchFamily="49" charset="0"/>
                <a:cs typeface="Courier New" pitchFamily="49" charset="0"/>
              </a:rPr>
              <a:t>int* p = new int [0]; </a:t>
            </a:r>
            <a:r>
              <a:rPr lang="en-US" sz="2800" b="1" dirty="0" smtClean="0">
                <a:solidFill>
                  <a:schemeClr val="accent2">
                    <a:lumMod val="50000"/>
                  </a:schemeClr>
                </a:solidFill>
                <a:latin typeface="Courier New" pitchFamily="49" charset="0"/>
                <a:cs typeface="Courier New" pitchFamily="49" charset="0"/>
              </a:rPr>
              <a:t>// OK (really)</a:t>
            </a:r>
          </a:p>
          <a:p>
            <a:pPr>
              <a:buNone/>
            </a:pPr>
            <a:r>
              <a:rPr lang="en-US" sz="2800" b="1" dirty="0" smtClean="0">
                <a:latin typeface="Courier New" pitchFamily="49" charset="0"/>
                <a:cs typeface="Courier New" pitchFamily="49" charset="0"/>
              </a:rPr>
              <a:t>int i = *p;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zero size</a:t>
            </a:r>
          </a:p>
          <a:p>
            <a:pPr>
              <a:buNone/>
            </a:pPr>
            <a:r>
              <a:rPr lang="en-US" sz="2800" b="1" dirty="0" smtClean="0">
                <a:latin typeface="Courier New" pitchFamily="49" charset="0"/>
                <a:cs typeface="Courier New" pitchFamily="49" charset="0"/>
                <a:sym typeface="Wingdings" pitchFamily="2" charset="2"/>
              </a:rPr>
              <a:t>delete p;          </a:t>
            </a:r>
            <a:r>
              <a:rPr lang="en-US" sz="2800" b="1" dirty="0" smtClean="0">
                <a:solidFill>
                  <a:schemeClr val="accent2">
                    <a:lumMod val="50000"/>
                  </a:schemeClr>
                </a:solidFill>
                <a:latin typeface="Courier New" pitchFamily="49" charset="0"/>
                <a:cs typeface="Courier New" pitchFamily="49" charset="0"/>
                <a:sym typeface="Wingdings" pitchFamily="2" charset="2"/>
              </a:rPr>
              <a:t>//</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need delete []</a:t>
            </a:r>
          </a:p>
          <a:p>
            <a:pPr>
              <a:buNone/>
            </a:pPr>
            <a:endParaRPr lang="en-US" sz="2000" b="1" dirty="0" smtClean="0">
              <a:latin typeface="Courier New" pitchFamily="49" charset="0"/>
              <a:cs typeface="Courier New" pitchFamily="49" charset="0"/>
              <a:sym typeface="Wingdings" pitchFamily="2" charset="2"/>
            </a:endParaRPr>
          </a:p>
          <a:p>
            <a:pPr>
              <a:buNone/>
            </a:pPr>
            <a:r>
              <a:rPr lang="en-US" sz="2800" b="1" dirty="0" smtClean="0">
                <a:latin typeface="Courier New" pitchFamily="49" charset="0"/>
                <a:cs typeface="Courier New" pitchFamily="49" charset="0"/>
                <a:sym typeface="Wingdings" pitchFamily="2" charset="2"/>
              </a:rPr>
              <a:t>int* q = new int;</a:t>
            </a:r>
          </a:p>
          <a:p>
            <a:pPr>
              <a:buNone/>
            </a:pPr>
            <a:r>
              <a:rPr lang="en-US" sz="2800" b="1" dirty="0" smtClean="0">
                <a:latin typeface="Courier New" pitchFamily="49" charset="0"/>
                <a:cs typeface="Courier New" pitchFamily="49" charset="0"/>
                <a:sym typeface="Wingdings" pitchFamily="2" charset="2"/>
              </a:rPr>
              <a:t>int* r = q;</a:t>
            </a:r>
          </a:p>
          <a:p>
            <a:pPr>
              <a:buNone/>
            </a:pPr>
            <a:r>
              <a:rPr lang="en-US" sz="2800" b="1" dirty="0" smtClean="0">
                <a:latin typeface="Courier New" pitchFamily="49" charset="0"/>
                <a:cs typeface="Courier New" pitchFamily="49" charset="0"/>
                <a:sym typeface="Wingdings" pitchFamily="2" charset="2"/>
              </a:rPr>
              <a:t>delete q;</a:t>
            </a:r>
          </a:p>
          <a:p>
            <a:pPr>
              <a:buNone/>
            </a:pPr>
            <a:r>
              <a:rPr lang="en-US" sz="2800" b="1" dirty="0" smtClean="0">
                <a:latin typeface="Courier New" pitchFamily="49" charset="0"/>
                <a:cs typeface="Courier New" pitchFamily="49" charset="0"/>
                <a:sym typeface="Wingdings" pitchFamily="2" charset="2"/>
              </a:rPr>
              <a:t>delete r;    </a:t>
            </a:r>
            <a:r>
              <a:rPr lang="en-US" sz="2800" b="1" dirty="0" smtClean="0">
                <a:solidFill>
                  <a:schemeClr val="accent2">
                    <a:lumMod val="50000"/>
                  </a:schemeClr>
                </a:solidFill>
                <a:latin typeface="Courier New" pitchFamily="49" charset="0"/>
                <a:cs typeface="Courier New" pitchFamily="49" charset="0"/>
                <a:sym typeface="Wingdings" pitchFamily="2" charset="2"/>
              </a:rPr>
              <a:t>//</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double delete</a:t>
            </a:r>
          </a:p>
          <a:p>
            <a:pPr>
              <a:buNone/>
            </a:pPr>
            <a:r>
              <a:rPr lang="en-US" sz="2800" b="1" dirty="0" smtClean="0">
                <a:latin typeface="Courier New" pitchFamily="49" charset="0"/>
                <a:cs typeface="Courier New" pitchFamily="49" charset="0"/>
              </a:rPr>
              <a:t>delete 0;    </a:t>
            </a:r>
            <a:r>
              <a:rPr lang="en-US" sz="2800" b="1" dirty="0" smtClean="0">
                <a:solidFill>
                  <a:schemeClr val="accent2">
                    <a:lumMod val="50000"/>
                  </a:schemeClr>
                </a:solidFill>
                <a:latin typeface="Courier New" pitchFamily="49" charset="0"/>
                <a:cs typeface="Courier New" pitchFamily="49" charset="0"/>
              </a:rPr>
              <a:t>// req. to have no effect</a:t>
            </a:r>
            <a:endParaRPr lang="en-US" sz="2800" b="1" dirty="0" smtClean="0">
              <a:solidFill>
                <a:srgbClr val="E8572F"/>
              </a:solidFill>
              <a:latin typeface="Courier New" pitchFamily="49" charset="0"/>
              <a:cs typeface="Courier New" pitchFamily="49" charset="0"/>
            </a:endParaRPr>
          </a:p>
          <a:p>
            <a:pPr>
              <a:buNone/>
            </a:pPr>
            <a:endParaRPr lang="en-US" sz="2800" b="1" dirty="0" smtClean="0">
              <a:solidFill>
                <a:schemeClr val="accent2">
                  <a:lumMod val="50000"/>
                </a:schemeClr>
              </a:solidFill>
              <a:latin typeface="Courier New" pitchFamily="49" charset="0"/>
              <a:cs typeface="Courier New" pitchFamily="49"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Memory Dragons</a:t>
            </a:r>
            <a:endParaRPr lang="en-US" dirty="0"/>
          </a:p>
        </p:txBody>
      </p:sp>
      <p:sp>
        <p:nvSpPr>
          <p:cNvPr id="3" name="Content Placeholder 2"/>
          <p:cNvSpPr>
            <a:spLocks noGrp="1"/>
          </p:cNvSpPr>
          <p:nvPr>
            <p:ph idx="4294967295"/>
          </p:nvPr>
        </p:nvSpPr>
        <p:spPr>
          <a:xfrm>
            <a:off x="381000" y="1097280"/>
            <a:ext cx="8443913" cy="2400657"/>
          </a:xfrm>
          <a:prstGeom prst="rect">
            <a:avLst/>
          </a:prstGeom>
        </p:spPr>
        <p:txBody>
          <a:bodyPr/>
          <a:lstStyle/>
          <a:p>
            <a:pPr>
              <a:buNone/>
            </a:pPr>
            <a:r>
              <a:rPr lang="en-US" sz="2800" b="1" dirty="0" smtClean="0">
                <a:latin typeface="Courier New" pitchFamily="49" charset="0"/>
                <a:cs typeface="Courier New" pitchFamily="49" charset="0"/>
                <a:sym typeface="Wingdings" pitchFamily="2" charset="2"/>
              </a:rPr>
              <a:t>int* p = (int*)malloc( sizeof(int) );</a:t>
            </a:r>
          </a:p>
          <a:p>
            <a:pPr>
              <a:buNone/>
            </a:pPr>
            <a:r>
              <a:rPr lang="en-US" sz="2800" b="1" dirty="0" smtClean="0">
                <a:latin typeface="Courier New" pitchFamily="49" charset="0"/>
                <a:cs typeface="Courier New" pitchFamily="49" charset="0"/>
                <a:sym typeface="Wingdings" pitchFamily="2" charset="2"/>
              </a:rPr>
              <a:t>delete p;           </a:t>
            </a:r>
            <a:r>
              <a:rPr lang="en-US" sz="2800" b="1" dirty="0" smtClean="0">
                <a:solidFill>
                  <a:schemeClr val="accent2">
                    <a:lumMod val="50000"/>
                  </a:schemeClr>
                </a:solidFill>
                <a:latin typeface="Courier New" pitchFamily="49" charset="0"/>
                <a:cs typeface="Courier New" pitchFamily="49" charset="0"/>
                <a:sym typeface="Wingdings" pitchFamily="2" charset="2"/>
              </a:rPr>
              <a:t>//</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doesn’t match</a:t>
            </a:r>
            <a:endParaRPr lang="en-US" sz="2800" b="1" dirty="0" smtClean="0">
              <a:latin typeface="Courier New" pitchFamily="49" charset="0"/>
              <a:cs typeface="Courier New" pitchFamily="49" charset="0"/>
              <a:sym typeface="Wingdings" pitchFamily="2" charset="2"/>
            </a:endParaRPr>
          </a:p>
          <a:p>
            <a:pPr>
              <a:buNone/>
            </a:pPr>
            <a:endParaRPr lang="en-US" sz="2000" b="1" dirty="0" smtClean="0">
              <a:latin typeface="Courier New" pitchFamily="49" charset="0"/>
              <a:cs typeface="Courier New" pitchFamily="49" charset="0"/>
              <a:sym typeface="Wingdings" pitchFamily="2" charset="2"/>
            </a:endParaRPr>
          </a:p>
          <a:p>
            <a:pPr>
              <a:buNone/>
            </a:pPr>
            <a:r>
              <a:rPr lang="en-US" sz="2800" b="1" dirty="0" smtClean="0">
                <a:latin typeface="Courier New" pitchFamily="49" charset="0"/>
                <a:cs typeface="Courier New" pitchFamily="49" charset="0"/>
                <a:sym typeface="Wingdings" pitchFamily="2" charset="2"/>
              </a:rPr>
              <a:t>delete (void*)rand(); </a:t>
            </a:r>
            <a:r>
              <a:rPr lang="en-US" sz="2800" b="1" dirty="0" smtClean="0">
                <a:solidFill>
                  <a:schemeClr val="accent2">
                    <a:lumMod val="50000"/>
                  </a:schemeClr>
                </a:solidFill>
                <a:latin typeface="Courier New" pitchFamily="49" charset="0"/>
                <a:cs typeface="Courier New" pitchFamily="49" charset="0"/>
                <a:sym typeface="Wingdings" pitchFamily="2" charset="2"/>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ptr didn’t</a:t>
            </a:r>
          </a:p>
          <a:p>
            <a:pPr>
              <a:buNone/>
            </a:pPr>
            <a:r>
              <a:rPr lang="en-US" sz="2800" b="1" dirty="0" smtClean="0">
                <a:solidFill>
                  <a:schemeClr val="accent2">
                    <a:lumMod val="50000"/>
                  </a:schemeClr>
                </a:solidFill>
                <a:latin typeface="Courier New" pitchFamily="49" charset="0"/>
                <a:cs typeface="Courier New" pitchFamily="49" charset="0"/>
                <a:sym typeface="Wingdings" pitchFamily="2" charset="2"/>
              </a:rPr>
              <a:t>                      // come from new</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ODR</a:t>
            </a:r>
            <a:endParaRPr lang="en-US" dirty="0"/>
          </a:p>
        </p:txBody>
      </p:sp>
      <p:sp>
        <p:nvSpPr>
          <p:cNvPr id="3" name="Content Placeholder 2"/>
          <p:cNvSpPr>
            <a:spLocks noGrp="1"/>
          </p:cNvSpPr>
          <p:nvPr>
            <p:ph sz="quarter" idx="10"/>
          </p:nvPr>
        </p:nvSpPr>
        <p:spPr>
          <a:xfrm>
            <a:off x="314325" y="1084263"/>
            <a:ext cx="8524875" cy="5992410"/>
          </a:xfrm>
        </p:spPr>
        <p:txBody>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dirty="0" smtClean="0"/>
          </a:p>
          <a:p>
            <a:endParaRPr lang="en-US" sz="1050" dirty="0" smtClean="0"/>
          </a:p>
          <a:p>
            <a:r>
              <a:rPr lang="en-US" dirty="0" smtClean="0"/>
              <a:t>Suppose A changes and only a.obj is rebuilt…</a:t>
            </a:r>
          </a:p>
          <a:p>
            <a:endParaRPr lang="en-US" dirty="0" smtClean="0"/>
          </a:p>
          <a:p>
            <a:pPr lvl="1"/>
            <a:endParaRPr lang="en-US" dirty="0"/>
          </a:p>
        </p:txBody>
      </p:sp>
      <p:sp>
        <p:nvSpPr>
          <p:cNvPr id="4" name="Rectangle 3"/>
          <p:cNvSpPr/>
          <p:nvPr/>
        </p:nvSpPr>
        <p:spPr bwMode="auto">
          <a:xfrm>
            <a:off x="2268207" y="1587679"/>
            <a:ext cx="1771135" cy="75788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 a.cpp</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#include “a.h”</a:t>
            </a:r>
          </a:p>
        </p:txBody>
      </p:sp>
      <p:sp>
        <p:nvSpPr>
          <p:cNvPr id="5" name="Rectangle 4"/>
          <p:cNvSpPr/>
          <p:nvPr/>
        </p:nvSpPr>
        <p:spPr bwMode="auto">
          <a:xfrm>
            <a:off x="2264088" y="3774833"/>
            <a:ext cx="1771135" cy="75788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 b.cpp</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#include “</a:t>
            </a:r>
            <a:r>
              <a:rPr lang="en-US" dirty="0" smtClean="0">
                <a:solidFill>
                  <a:schemeClr val="bg2"/>
                </a:solidFill>
                <a:latin typeface="Trebuchet MS" pitchFamily="34" charset="0"/>
              </a:rPr>
              <a:t>b</a:t>
            </a:r>
            <a:r>
              <a:rPr kumimoji="0" lang="en-US" sz="1800" b="0" i="0" u="none" strike="noStrike" cap="none" normalizeH="0" baseline="0" dirty="0" smtClean="0">
                <a:ln>
                  <a:noFill/>
                </a:ln>
                <a:solidFill>
                  <a:schemeClr val="bg2"/>
                </a:solidFill>
                <a:effectLst/>
                <a:latin typeface="Trebuchet MS" pitchFamily="34" charset="0"/>
              </a:rPr>
              <a:t>.h”</a:t>
            </a:r>
          </a:p>
        </p:txBody>
      </p:sp>
      <p:sp>
        <p:nvSpPr>
          <p:cNvPr id="6" name="Rectangle 5"/>
          <p:cNvSpPr/>
          <p:nvPr/>
        </p:nvSpPr>
        <p:spPr bwMode="auto">
          <a:xfrm>
            <a:off x="2264088" y="2885146"/>
            <a:ext cx="1771135" cy="75788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 </a:t>
            </a:r>
            <a:r>
              <a:rPr lang="en-US" dirty="0" smtClean="0">
                <a:solidFill>
                  <a:schemeClr val="bg2"/>
                </a:solidFill>
                <a:latin typeface="Trebuchet MS" pitchFamily="34" charset="0"/>
              </a:rPr>
              <a:t>b</a:t>
            </a:r>
            <a:r>
              <a:rPr kumimoji="0" lang="en-US" sz="1800" b="0" i="0" u="none" strike="noStrike" cap="none" normalizeH="0" baseline="0" dirty="0" smtClean="0">
                <a:ln>
                  <a:noFill/>
                </a:ln>
                <a:solidFill>
                  <a:schemeClr val="bg2"/>
                </a:solidFill>
                <a:effectLst/>
                <a:latin typeface="Trebuchet MS" pitchFamily="34" charset="0"/>
              </a:rPr>
              <a:t>.h</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#include “</a:t>
            </a:r>
            <a:r>
              <a:rPr lang="en-US" dirty="0" smtClean="0">
                <a:solidFill>
                  <a:schemeClr val="bg2"/>
                </a:solidFill>
                <a:latin typeface="Trebuchet MS" pitchFamily="34" charset="0"/>
              </a:rPr>
              <a:t>c</a:t>
            </a:r>
            <a:r>
              <a:rPr kumimoji="0" lang="en-US" sz="1800" b="0" i="0" u="none" strike="noStrike" cap="none" normalizeH="0" baseline="0" dirty="0" smtClean="0">
                <a:ln>
                  <a:noFill/>
                </a:ln>
                <a:solidFill>
                  <a:schemeClr val="bg2"/>
                </a:solidFill>
                <a:effectLst/>
                <a:latin typeface="Trebuchet MS" pitchFamily="34" charset="0"/>
              </a:rPr>
              <a:t>.h”</a:t>
            </a:r>
          </a:p>
        </p:txBody>
      </p:sp>
      <p:sp>
        <p:nvSpPr>
          <p:cNvPr id="7" name="Rectangle 6"/>
          <p:cNvSpPr/>
          <p:nvPr/>
        </p:nvSpPr>
        <p:spPr bwMode="auto">
          <a:xfrm>
            <a:off x="2272325" y="677398"/>
            <a:ext cx="1771135" cy="75788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 a.h</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solidFill>
                  <a:schemeClr val="bg2"/>
                </a:solidFill>
                <a:latin typeface="Trebuchet MS" pitchFamily="34" charset="0"/>
              </a:rPr>
              <a:t>class A { … };</a:t>
            </a:r>
            <a:endParaRPr kumimoji="0" lang="en-US" sz="1800" b="0" i="0" u="none" strike="noStrike" cap="none" normalizeH="0" baseline="0" dirty="0" smtClean="0">
              <a:ln>
                <a:noFill/>
              </a:ln>
              <a:solidFill>
                <a:schemeClr val="bg2"/>
              </a:solidFill>
              <a:effectLst/>
              <a:latin typeface="Trebuchet MS" pitchFamily="34" charset="0"/>
            </a:endParaRPr>
          </a:p>
        </p:txBody>
      </p:sp>
      <p:sp>
        <p:nvSpPr>
          <p:cNvPr id="8" name="Rectangle 7"/>
          <p:cNvSpPr/>
          <p:nvPr/>
        </p:nvSpPr>
        <p:spPr bwMode="auto">
          <a:xfrm>
            <a:off x="4669672" y="1208739"/>
            <a:ext cx="856736" cy="757881"/>
          </a:xfrm>
          <a:prstGeom prst="rect">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2"/>
                </a:solidFill>
                <a:latin typeface="Trebuchet MS" pitchFamily="34" charset="0"/>
              </a:rPr>
              <a:t>a.obj</a:t>
            </a:r>
            <a:endParaRPr kumimoji="0" lang="en-US" sz="1800" b="0" i="0" u="none" strike="noStrike" cap="none" normalizeH="0" baseline="0" dirty="0" smtClean="0">
              <a:ln>
                <a:noFill/>
              </a:ln>
              <a:solidFill>
                <a:schemeClr val="bg2"/>
              </a:solidFill>
              <a:effectLst/>
              <a:latin typeface="Trebuchet MS" pitchFamily="34" charset="0"/>
            </a:endParaRPr>
          </a:p>
        </p:txBody>
      </p:sp>
      <p:sp>
        <p:nvSpPr>
          <p:cNvPr id="9" name="Rectangle 8"/>
          <p:cNvSpPr/>
          <p:nvPr/>
        </p:nvSpPr>
        <p:spPr bwMode="auto">
          <a:xfrm>
            <a:off x="4673791" y="3346458"/>
            <a:ext cx="856736" cy="757881"/>
          </a:xfrm>
          <a:prstGeom prst="rect">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2"/>
                </a:solidFill>
                <a:latin typeface="Trebuchet MS" pitchFamily="34" charset="0"/>
              </a:rPr>
              <a:t>b.obj</a:t>
            </a:r>
            <a:endParaRPr kumimoji="0" lang="en-US" sz="1800" b="0" i="0" u="none" strike="noStrike" cap="none" normalizeH="0" baseline="0" dirty="0" smtClean="0">
              <a:ln>
                <a:noFill/>
              </a:ln>
              <a:solidFill>
                <a:schemeClr val="bg2"/>
              </a:solidFill>
              <a:effectLst/>
              <a:latin typeface="Trebuchet MS" pitchFamily="34" charset="0"/>
            </a:endParaRPr>
          </a:p>
        </p:txBody>
      </p:sp>
      <p:sp>
        <p:nvSpPr>
          <p:cNvPr id="10" name="Rectangle 9"/>
          <p:cNvSpPr/>
          <p:nvPr/>
        </p:nvSpPr>
        <p:spPr bwMode="auto">
          <a:xfrm>
            <a:off x="6144458" y="2322034"/>
            <a:ext cx="1549831" cy="757881"/>
          </a:xfrm>
          <a:prstGeom prst="rect">
            <a:avLst/>
          </a:prstGeom>
          <a:gradFill>
            <a:gsLst>
              <a:gs pos="0">
                <a:schemeClr val="accent2"/>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2"/>
                </a:solidFill>
                <a:latin typeface="Trebuchet MS" pitchFamily="34" charset="0"/>
              </a:rPr>
              <a:t>Game exe</a:t>
            </a:r>
            <a:endParaRPr kumimoji="0" lang="en-US" sz="1800" b="0" i="0" u="none" strike="noStrike" cap="none" normalizeH="0" baseline="0" dirty="0" smtClean="0">
              <a:ln>
                <a:noFill/>
              </a:ln>
              <a:solidFill>
                <a:schemeClr val="bg2"/>
              </a:solidFill>
              <a:effectLst/>
              <a:latin typeface="Trebuchet MS" pitchFamily="34" charset="0"/>
            </a:endParaRPr>
          </a:p>
        </p:txBody>
      </p:sp>
      <p:sp>
        <p:nvSpPr>
          <p:cNvPr id="11" name="Right Arrow 10"/>
          <p:cNvSpPr/>
          <p:nvPr/>
        </p:nvSpPr>
        <p:spPr bwMode="auto">
          <a:xfrm>
            <a:off x="4245917" y="1478073"/>
            <a:ext cx="209227" cy="247973"/>
          </a:xfrm>
          <a:prstGeom prst="rightArrow">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2" name="Right Arrow 11"/>
          <p:cNvSpPr/>
          <p:nvPr/>
        </p:nvSpPr>
        <p:spPr bwMode="auto">
          <a:xfrm>
            <a:off x="4274330" y="3560012"/>
            <a:ext cx="209227" cy="247973"/>
          </a:xfrm>
          <a:prstGeom prst="rightArrow">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3" name="Right Arrow 12"/>
          <p:cNvSpPr/>
          <p:nvPr/>
        </p:nvSpPr>
        <p:spPr bwMode="auto">
          <a:xfrm rot="3093983">
            <a:off x="5600253" y="1987812"/>
            <a:ext cx="451886" cy="260888"/>
          </a:xfrm>
          <a:prstGeom prst="rightArrow">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5" name="Right Arrow 14"/>
          <p:cNvSpPr/>
          <p:nvPr/>
        </p:nvSpPr>
        <p:spPr bwMode="auto">
          <a:xfrm rot="19116749">
            <a:off x="5628667" y="3124356"/>
            <a:ext cx="451886" cy="260888"/>
          </a:xfrm>
          <a:prstGeom prst="rightArrow">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6" name="Rectangle 15"/>
          <p:cNvSpPr/>
          <p:nvPr/>
        </p:nvSpPr>
        <p:spPr bwMode="auto">
          <a:xfrm>
            <a:off x="6732456" y="888706"/>
            <a:ext cx="1771135" cy="757881"/>
          </a:xfrm>
          <a:prstGeom prst="rect">
            <a:avLst/>
          </a:prstGeom>
          <a:gradFill>
            <a:gsLst>
              <a:gs pos="0">
                <a:srgbClr val="FF0000"/>
              </a:gs>
              <a:gs pos="50000">
                <a:schemeClr val="accent1">
                  <a:tint val="44500"/>
                  <a:satMod val="160000"/>
                </a:schemeClr>
              </a:gs>
              <a:gs pos="100000">
                <a:schemeClr val="accent1">
                  <a:tint val="23500"/>
                  <a:satMod val="160000"/>
                </a:schemeClr>
              </a:gs>
            </a:gsLst>
            <a:lin ang="5400000" scaled="0"/>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 </a:t>
            </a:r>
            <a:r>
              <a:rPr lang="en-US" dirty="0" smtClean="0">
                <a:solidFill>
                  <a:schemeClr val="bg2"/>
                </a:solidFill>
                <a:latin typeface="Trebuchet MS" pitchFamily="34" charset="0"/>
              </a:rPr>
              <a:t>c</a:t>
            </a:r>
            <a:r>
              <a:rPr kumimoji="0" lang="en-US" sz="1800" b="0" i="0" u="none" strike="noStrike" cap="none" normalizeH="0" baseline="0" dirty="0" smtClean="0">
                <a:ln>
                  <a:noFill/>
                </a:ln>
                <a:solidFill>
                  <a:schemeClr val="bg2"/>
                </a:solidFill>
                <a:effectLst/>
                <a:latin typeface="Trebuchet MS" pitchFamily="34" charset="0"/>
              </a:rPr>
              <a:t>.h</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Trebuchet MS" pitchFamily="34" charset="0"/>
              </a:rPr>
              <a:t>#include “</a:t>
            </a:r>
            <a:r>
              <a:rPr lang="en-US" dirty="0" smtClean="0">
                <a:solidFill>
                  <a:schemeClr val="bg2"/>
                </a:solidFill>
                <a:latin typeface="Trebuchet MS" pitchFamily="34" charset="0"/>
              </a:rPr>
              <a:t>a</a:t>
            </a:r>
            <a:r>
              <a:rPr kumimoji="0" lang="en-US" sz="1800" b="0" i="0" u="none" strike="noStrike" cap="none" normalizeH="0" baseline="0" dirty="0" smtClean="0">
                <a:ln>
                  <a:noFill/>
                </a:ln>
                <a:solidFill>
                  <a:schemeClr val="bg2"/>
                </a:solidFill>
                <a:effectLst/>
                <a:latin typeface="Trebuchet MS" pitchFamily="34" charset="0"/>
              </a:rPr>
              <a:t>.h”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Definition Rule</a:t>
            </a:r>
            <a:endParaRPr lang="en-US" dirty="0"/>
          </a:p>
        </p:txBody>
      </p:sp>
      <p:sp>
        <p:nvSpPr>
          <p:cNvPr id="3" name="Content Placeholder 2"/>
          <p:cNvSpPr>
            <a:spLocks noGrp="1"/>
          </p:cNvSpPr>
          <p:nvPr>
            <p:ph sz="quarter" idx="10"/>
          </p:nvPr>
        </p:nvSpPr>
        <p:spPr>
          <a:xfrm>
            <a:off x="314325" y="1084263"/>
            <a:ext cx="8524875" cy="3490186"/>
          </a:xfrm>
        </p:spPr>
        <p:txBody>
          <a:bodyPr/>
          <a:lstStyle/>
          <a:p>
            <a:r>
              <a:rPr lang="en-US" dirty="0" smtClean="0"/>
              <a:t>There must be one and only one definition for each non-inline function or object in your game</a:t>
            </a:r>
          </a:p>
          <a:p>
            <a:r>
              <a:rPr lang="en-US" dirty="0" smtClean="0"/>
              <a:t>More than one is OK if they’re in separate translation units (CPP files) and they’re each absolutely identical</a:t>
            </a:r>
          </a:p>
          <a:p>
            <a:r>
              <a:rPr lang="en-US" dirty="0" smtClean="0"/>
              <a:t>ODR not met = undefined behavior</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a:t>
            </a:r>
            <a:endParaRPr lang="en-US" dirty="0"/>
          </a:p>
        </p:txBody>
      </p:sp>
      <p:sp>
        <p:nvSpPr>
          <p:cNvPr id="3" name="Content Placeholder 2"/>
          <p:cNvSpPr>
            <a:spLocks noGrp="1"/>
          </p:cNvSpPr>
          <p:nvPr>
            <p:ph idx="4294967295"/>
          </p:nvPr>
        </p:nvSpPr>
        <p:spPr>
          <a:xfrm>
            <a:off x="381000" y="1097280"/>
            <a:ext cx="8443913" cy="4912114"/>
          </a:xfrm>
          <a:prstGeom prst="rect">
            <a:avLst/>
          </a:prstGeom>
        </p:spPr>
        <p:txBody>
          <a:bodyPr/>
          <a:lstStyle/>
          <a:p>
            <a:pPr>
              <a:buNone/>
            </a:pPr>
            <a:r>
              <a:rPr lang="en-US" sz="2800" b="1" dirty="0" smtClean="0">
                <a:latin typeface="Courier New" pitchFamily="49" charset="0"/>
                <a:cs typeface="Courier New" pitchFamily="49" charset="0"/>
              </a:rPr>
              <a:t>int z = 0;</a:t>
            </a:r>
          </a:p>
          <a:p>
            <a:pPr>
              <a:buNone/>
            </a:pPr>
            <a:r>
              <a:rPr lang="en-US" sz="2800" b="1" dirty="0" smtClean="0">
                <a:latin typeface="Courier New" pitchFamily="49" charset="0"/>
                <a:cs typeface="Courier New" pitchFamily="49" charset="0"/>
              </a:rPr>
              <a:t>int j = 5 % z;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div by zero</a:t>
            </a:r>
          </a:p>
          <a:p>
            <a:pPr>
              <a:buNone/>
            </a:pPr>
            <a:r>
              <a:rPr lang="en-US" sz="2800" b="1" dirty="0" smtClean="0">
                <a:latin typeface="Courier New" pitchFamily="49" charset="0"/>
                <a:cs typeface="Courier New" pitchFamily="49" charset="0"/>
                <a:sym typeface="Wingdings" pitchFamily="2" charset="2"/>
              </a:rPr>
              <a:t>double f = 1.0 / z;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div by zero</a:t>
            </a:r>
          </a:p>
          <a:p>
            <a:pPr>
              <a:buNone/>
            </a:pPr>
            <a:endParaRPr lang="en-US" sz="2000" b="1" dirty="0" smtClean="0">
              <a:latin typeface="Courier New" pitchFamily="49" charset="0"/>
              <a:cs typeface="Courier New" pitchFamily="49" charset="0"/>
              <a:sym typeface="Wingdings" pitchFamily="2" charset="2"/>
            </a:endParaRPr>
          </a:p>
          <a:p>
            <a:pPr>
              <a:buNone/>
            </a:pPr>
            <a:r>
              <a:rPr lang="en-US" sz="2800" b="1" dirty="0" smtClean="0">
                <a:latin typeface="Courier New" pitchFamily="49" charset="0"/>
                <a:cs typeface="Courier New" pitchFamily="49" charset="0"/>
                <a:sym typeface="Wingdings" pitchFamily="2" charset="2"/>
              </a:rPr>
              <a:t>unsigned int a;</a:t>
            </a:r>
          </a:p>
          <a:p>
            <a:pPr>
              <a:buNone/>
            </a:pPr>
            <a:r>
              <a:rPr lang="en-US" sz="2800" b="1" dirty="0" smtClean="0">
                <a:latin typeface="Courier New" pitchFamily="49" charset="0"/>
                <a:cs typeface="Courier New" pitchFamily="49" charset="0"/>
                <a:sym typeface="Wingdings" pitchFamily="2" charset="2"/>
              </a:rPr>
              <a:t>a &lt;&lt; -1; a &lt;&lt; 128;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invalid shifts</a:t>
            </a:r>
          </a:p>
          <a:p>
            <a:pPr>
              <a:buNone/>
            </a:pPr>
            <a:endParaRPr lang="en-US" sz="2000" b="1" dirty="0" smtClean="0">
              <a:latin typeface="Courier New" pitchFamily="49" charset="0"/>
              <a:cs typeface="Courier New" pitchFamily="49" charset="0"/>
              <a:sym typeface="Wingdings" pitchFamily="2" charset="2"/>
            </a:endParaRPr>
          </a:p>
          <a:p>
            <a:pPr>
              <a:buNone/>
            </a:pPr>
            <a:r>
              <a:rPr lang="en-US" sz="2800" b="1" dirty="0" smtClean="0">
                <a:latin typeface="Courier New" pitchFamily="49" charset="0"/>
                <a:cs typeface="Courier New" pitchFamily="49" charset="0"/>
                <a:sym typeface="Wingdings" pitchFamily="2" charset="2"/>
              </a:rPr>
              <a:t>signed int b = -1234;</a:t>
            </a:r>
          </a:p>
          <a:p>
            <a:pPr>
              <a:buNone/>
            </a:pPr>
            <a:r>
              <a:rPr lang="en-US" sz="2800" b="1" dirty="0" smtClean="0">
                <a:latin typeface="Courier New" pitchFamily="49" charset="0"/>
                <a:cs typeface="Courier New" pitchFamily="49" charset="0"/>
                <a:sym typeface="Wingdings" pitchFamily="2" charset="2"/>
              </a:rPr>
              <a:t>b &lt;&lt; 1;       </a:t>
            </a:r>
            <a:r>
              <a:rPr lang="en-US" sz="2800" b="1" dirty="0" smtClean="0">
                <a:solidFill>
                  <a:schemeClr val="accent2">
                    <a:lumMod val="50000"/>
                  </a:schemeClr>
                </a:solidFill>
                <a:latin typeface="Courier New" pitchFamily="49" charset="0"/>
                <a:cs typeface="Courier New" pitchFamily="49" charset="0"/>
                <a:sym typeface="Wingdings" pitchFamily="2" charset="2"/>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no left-shift neg#</a:t>
            </a:r>
          </a:p>
          <a:p>
            <a:pPr>
              <a:buNone/>
            </a:pPr>
            <a:r>
              <a:rPr lang="en-US" sz="2800" b="1" dirty="0" smtClean="0">
                <a:latin typeface="Courier New" pitchFamily="49" charset="0"/>
                <a:cs typeface="Courier New" pitchFamily="49" charset="0"/>
                <a:sym typeface="Wingdings" pitchFamily="2" charset="2"/>
              </a:rPr>
              <a:t>b &gt;&gt; 1;       </a:t>
            </a:r>
            <a:r>
              <a:rPr lang="en-US" sz="2800" b="1" dirty="0" smtClean="0">
                <a:solidFill>
                  <a:schemeClr val="accent2">
                    <a:lumMod val="50000"/>
                  </a:schemeClr>
                </a:solidFill>
                <a:latin typeface="Courier New" pitchFamily="49" charset="0"/>
                <a:cs typeface="Courier New" pitchFamily="49" charset="0"/>
                <a:sym typeface="Wingdings" pitchFamily="2" charset="2"/>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impl-defined</a:t>
            </a:r>
            <a:endParaRPr lang="en-US" sz="2800" b="1" dirty="0">
              <a:solidFill>
                <a:schemeClr val="accent2">
                  <a:lumMod val="50000"/>
                </a:schemeClr>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Overflow</a:t>
            </a:r>
            <a:endParaRPr lang="en-US" dirty="0"/>
          </a:p>
        </p:txBody>
      </p:sp>
      <p:sp>
        <p:nvSpPr>
          <p:cNvPr id="3" name="Content Placeholder 2"/>
          <p:cNvSpPr>
            <a:spLocks noGrp="1"/>
          </p:cNvSpPr>
          <p:nvPr>
            <p:ph idx="4294967295"/>
          </p:nvPr>
        </p:nvSpPr>
        <p:spPr>
          <a:xfrm>
            <a:off x="381000" y="1097280"/>
            <a:ext cx="8443913" cy="2917722"/>
          </a:xfrm>
          <a:prstGeom prst="rect">
            <a:avLst/>
          </a:prstGeom>
        </p:spPr>
        <p:txBody>
          <a:bodyPr/>
          <a:lstStyle/>
          <a:p>
            <a:pPr>
              <a:buNone/>
            </a:pPr>
            <a:r>
              <a:rPr lang="en-US" sz="2800" b="1" dirty="0" smtClean="0">
                <a:latin typeface="Courier New" pitchFamily="49" charset="0"/>
                <a:cs typeface="Courier New" pitchFamily="49" charset="0"/>
              </a:rPr>
              <a:t>unsigned int i = 123456;</a:t>
            </a:r>
          </a:p>
          <a:p>
            <a:pPr>
              <a:buNone/>
            </a:pPr>
            <a:r>
              <a:rPr lang="en-US" sz="2800" b="1" dirty="0" smtClean="0">
                <a:latin typeface="Courier New" pitchFamily="49" charset="0"/>
                <a:cs typeface="Courier New" pitchFamily="49" charset="0"/>
              </a:rPr>
              <a:t>i *= 123456;        </a:t>
            </a:r>
            <a:r>
              <a:rPr lang="en-US" sz="2800" b="1" dirty="0" smtClean="0">
                <a:solidFill>
                  <a:schemeClr val="accent2">
                    <a:lumMod val="50000"/>
                  </a:schemeClr>
                </a:solidFill>
                <a:latin typeface="Courier New" pitchFamily="49" charset="0"/>
                <a:cs typeface="Courier New" pitchFamily="49" charset="0"/>
              </a:rPr>
              <a:t>// well-defined</a:t>
            </a:r>
          </a:p>
          <a:p>
            <a:pPr>
              <a:buNone/>
            </a:pPr>
            <a:r>
              <a:rPr lang="en-US" sz="2800" b="1" dirty="0" smtClean="0">
                <a:solidFill>
                  <a:schemeClr val="accent2">
                    <a:lumMod val="50000"/>
                  </a:schemeClr>
                </a:solidFill>
                <a:latin typeface="Courier New" pitchFamily="49" charset="0"/>
                <a:cs typeface="Courier New" pitchFamily="49" charset="0"/>
              </a:rPr>
              <a:t>// 123456</a:t>
            </a:r>
            <a:r>
              <a:rPr lang="en-US" sz="2800" b="1" baseline="30000" dirty="0" smtClean="0">
                <a:solidFill>
                  <a:schemeClr val="accent2">
                    <a:lumMod val="50000"/>
                  </a:schemeClr>
                </a:solidFill>
                <a:latin typeface="Courier New" pitchFamily="49" charset="0"/>
                <a:cs typeface="Courier New" pitchFamily="49" charset="0"/>
              </a:rPr>
              <a:t>2</a:t>
            </a:r>
            <a:r>
              <a:rPr lang="en-US" sz="2800" b="1" dirty="0" smtClean="0">
                <a:solidFill>
                  <a:schemeClr val="accent2">
                    <a:lumMod val="50000"/>
                  </a:schemeClr>
                </a:solidFill>
                <a:latin typeface="Courier New" pitchFamily="49" charset="0"/>
                <a:cs typeface="Courier New" pitchFamily="49" charset="0"/>
              </a:rPr>
              <a:t> mod 2</a:t>
            </a:r>
            <a:r>
              <a:rPr lang="en-US" sz="2800" b="1" baseline="30000" dirty="0" smtClean="0">
                <a:solidFill>
                  <a:schemeClr val="accent2">
                    <a:lumMod val="50000"/>
                  </a:schemeClr>
                </a:solidFill>
                <a:latin typeface="Courier New" pitchFamily="49" charset="0"/>
                <a:cs typeface="Courier New" pitchFamily="49" charset="0"/>
              </a:rPr>
              <a:t>(sizeof(i)*CHAR_BIT)</a:t>
            </a:r>
          </a:p>
          <a:p>
            <a:pPr>
              <a:buNone/>
            </a:pPr>
            <a:endParaRPr lang="en-US" sz="20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signed int i = 123456;</a:t>
            </a:r>
          </a:p>
          <a:p>
            <a:pPr>
              <a:buNone/>
            </a:pPr>
            <a:r>
              <a:rPr lang="en-US" sz="2800" b="1" dirty="0" smtClean="0">
                <a:latin typeface="Courier New" pitchFamily="49" charset="0"/>
                <a:cs typeface="Courier New" pitchFamily="49" charset="0"/>
              </a:rPr>
              <a:t>i *= 123456;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not mathmat. defined</a:t>
            </a:r>
            <a:endParaRPr lang="en-US" sz="2800" b="1" dirty="0" smtClean="0">
              <a:solidFill>
                <a:schemeClr val="accent2">
                  <a:lumMod val="50000"/>
                </a:schemeClr>
              </a:solidFill>
              <a:latin typeface="Courier New" pitchFamily="49" charset="0"/>
              <a:cs typeface="Courier New" pitchFamily="49" charset="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4050" y="1415008"/>
            <a:ext cx="8077200" cy="1274195"/>
          </a:xfrm>
          <a:ln/>
        </p:spPr>
        <p:txBody>
          <a:bodyPr/>
          <a:lstStyle/>
          <a:p>
            <a:pPr eaLnBrk="1" hangingPunct="1">
              <a:lnSpc>
                <a:spcPct val="80000"/>
              </a:lnSpc>
            </a:pPr>
            <a:r>
              <a:rPr lang="en-US" b="1" dirty="0" smtClean="0">
                <a:effectLst/>
              </a:rPr>
              <a:t>Here Be Dragons: Undefined Behavior in C++</a:t>
            </a:r>
          </a:p>
        </p:txBody>
      </p:sp>
      <p:sp>
        <p:nvSpPr>
          <p:cNvPr id="3075" name="Rectangle 3"/>
          <p:cNvSpPr>
            <a:spLocks noGrp="1" noChangeArrowheads="1"/>
          </p:cNvSpPr>
          <p:nvPr>
            <p:ph type="subTitle" idx="1"/>
          </p:nvPr>
        </p:nvSpPr>
        <p:spPr>
          <a:xfrm>
            <a:off x="685800" y="3184019"/>
            <a:ext cx="8077200" cy="1865126"/>
          </a:xfrm>
        </p:spPr>
        <p:txBody>
          <a:bodyPr/>
          <a:lstStyle/>
          <a:p>
            <a:pPr eaLnBrk="1" hangingPunct="1">
              <a:buClr>
                <a:schemeClr val="tx2"/>
              </a:buClr>
              <a:buFont typeface="Wingdings 2" charset="2"/>
              <a:buNone/>
            </a:pPr>
            <a:r>
              <a:rPr lang="en-US" dirty="0" smtClean="0">
                <a:effectLst/>
                <a:latin typeface="Trebuchet MS" charset="0"/>
              </a:rPr>
              <a:t>Pete Isensee</a:t>
            </a:r>
          </a:p>
          <a:p>
            <a:pPr eaLnBrk="1" hangingPunct="1">
              <a:buClr>
                <a:schemeClr val="tx2"/>
              </a:buClr>
              <a:buFont typeface="Wingdings 2" charset="2"/>
              <a:buNone/>
            </a:pPr>
            <a:r>
              <a:rPr lang="en-US" dirty="0" smtClean="0">
                <a:effectLst/>
                <a:latin typeface="Trebuchet MS" charset="0"/>
              </a:rPr>
              <a:t>Development Manager</a:t>
            </a:r>
          </a:p>
          <a:p>
            <a:pPr eaLnBrk="1" hangingPunct="1">
              <a:buClr>
                <a:schemeClr val="tx2"/>
              </a:buClr>
              <a:buFont typeface="Wingdings 2" charset="2"/>
              <a:buNone/>
            </a:pPr>
            <a:r>
              <a:rPr lang="en-US" dirty="0" smtClean="0">
                <a:effectLst/>
                <a:latin typeface="Trebuchet MS" charset="0"/>
              </a:rPr>
              <a:t>XNA Professional Game Platform</a:t>
            </a:r>
            <a:br>
              <a:rPr lang="en-US" dirty="0" smtClean="0">
                <a:effectLst/>
                <a:latin typeface="Trebuchet MS" charset="0"/>
              </a:rPr>
            </a:br>
            <a:r>
              <a:rPr lang="en-US" dirty="0" smtClean="0">
                <a:effectLst/>
                <a:latin typeface="Trebuchet MS" charset="0"/>
              </a:rPr>
              <a:t>Microsoft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a:t>
            </a:r>
            <a:endParaRPr lang="en-US" dirty="0"/>
          </a:p>
        </p:txBody>
      </p:sp>
      <p:sp>
        <p:nvSpPr>
          <p:cNvPr id="3" name="Content Placeholder 2"/>
          <p:cNvSpPr>
            <a:spLocks noGrp="1"/>
          </p:cNvSpPr>
          <p:nvPr>
            <p:ph idx="4294967295"/>
          </p:nvPr>
        </p:nvSpPr>
        <p:spPr>
          <a:xfrm>
            <a:off x="381000" y="1097280"/>
            <a:ext cx="8443913" cy="3434786"/>
          </a:xfrm>
          <a:prstGeom prst="rect">
            <a:avLst/>
          </a:prstGeom>
        </p:spPr>
        <p:txBody>
          <a:bodyPr/>
          <a:lstStyle/>
          <a:p>
            <a:pPr>
              <a:buNone/>
            </a:pPr>
            <a:r>
              <a:rPr lang="en-US" sz="2800" b="1" dirty="0" smtClean="0">
                <a:latin typeface="Courier New" pitchFamily="49" charset="0"/>
                <a:cs typeface="Courier New" pitchFamily="49" charset="0"/>
              </a:rPr>
              <a:t>char c = 1234;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impl-defined</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sym typeface="Wingdings" pitchFamily="2" charset="2"/>
              </a:rPr>
              <a:t>float f = 16777217;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pitchFamily="2" charset="2"/>
              </a:rPr>
              <a:t> impl-defined</a:t>
            </a:r>
          </a:p>
          <a:p>
            <a:pPr>
              <a:buNone/>
            </a:pPr>
            <a:r>
              <a:rPr lang="en-US" sz="2800" b="1" dirty="0" smtClean="0">
                <a:latin typeface="Courier New" pitchFamily="49" charset="0"/>
                <a:cs typeface="Courier New" pitchFamily="49" charset="0"/>
                <a:sym typeface="Wingdings" pitchFamily="2" charset="2"/>
              </a:rPr>
              <a:t>c = 12345.1;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doesn’t fit</a:t>
            </a:r>
          </a:p>
          <a:p>
            <a:pPr>
              <a:buNone/>
            </a:pPr>
            <a:endParaRPr lang="en-US" sz="2000" b="1" dirty="0" smtClean="0">
              <a:latin typeface="Courier New" pitchFamily="49" charset="0"/>
              <a:cs typeface="Courier New" pitchFamily="49" charset="0"/>
              <a:sym typeface="Wingdings"/>
            </a:endParaRPr>
          </a:p>
          <a:p>
            <a:pPr>
              <a:buNone/>
            </a:pPr>
            <a:r>
              <a:rPr lang="en-US" sz="2800" b="1" dirty="0" smtClean="0">
                <a:latin typeface="Courier New" pitchFamily="49" charset="0"/>
                <a:cs typeface="Courier New" pitchFamily="49" charset="0"/>
                <a:sym typeface="Wingdings"/>
              </a:rPr>
              <a:t>fpos_t pos; fgetpos( f, &amp;pos );</a:t>
            </a:r>
          </a:p>
          <a:p>
            <a:pPr>
              <a:buNone/>
            </a:pPr>
            <a:r>
              <a:rPr lang="en-US" sz="2800" b="1" dirty="0" smtClean="0">
                <a:latin typeface="Courier New" pitchFamily="49" charset="0"/>
                <a:cs typeface="Courier New" pitchFamily="49" charset="0"/>
                <a:sym typeface="Wingdings"/>
              </a:rPr>
              <a:t>        </a:t>
            </a:r>
            <a:r>
              <a:rPr lang="en-US" sz="2800" b="1" dirty="0" smtClean="0">
                <a:solidFill>
                  <a:schemeClr val="accent2">
                    <a:lumMod val="50000"/>
                  </a:schemeClr>
                </a:solidFill>
                <a:latin typeface="Courier New" pitchFamily="49" charset="0"/>
                <a:cs typeface="Courier New" pitchFamily="49" charset="0"/>
                <a:sym typeface="Wingdings"/>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fpos_t could be any size</a:t>
            </a:r>
          </a:p>
          <a:p>
            <a:pPr>
              <a:buNone/>
            </a:pPr>
            <a:r>
              <a:rPr lang="en-US" sz="2800" b="1" dirty="0" smtClean="0">
                <a:latin typeface="Courier New" pitchFamily="49" charset="0"/>
                <a:cs typeface="Courier New" pitchFamily="49" charset="0"/>
                <a:sym typeface="Wingdings"/>
              </a:rPr>
              <a:t>__int64 d = *(__int64*)(&amp;pos);</a:t>
            </a:r>
            <a:endParaRPr lang="en-US" sz="28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Evaluation</a:t>
            </a:r>
            <a:endParaRPr lang="en-US" dirty="0"/>
          </a:p>
        </p:txBody>
      </p:sp>
      <p:sp>
        <p:nvSpPr>
          <p:cNvPr id="3" name="Content Placeholder 2"/>
          <p:cNvSpPr>
            <a:spLocks noGrp="1"/>
          </p:cNvSpPr>
          <p:nvPr>
            <p:ph idx="4294967295"/>
          </p:nvPr>
        </p:nvSpPr>
        <p:spPr>
          <a:xfrm>
            <a:off x="381000" y="1097280"/>
            <a:ext cx="8443913" cy="3434786"/>
          </a:xfrm>
          <a:prstGeom prst="rect">
            <a:avLst/>
          </a:prstGeom>
        </p:spPr>
        <p:txBody>
          <a:bodyPr/>
          <a:lstStyle/>
          <a:p>
            <a:pPr>
              <a:buNone/>
            </a:pPr>
            <a:r>
              <a:rPr lang="en-US" sz="2800" b="1" dirty="0" smtClean="0">
                <a:latin typeface="Courier New" pitchFamily="49" charset="0"/>
                <a:cs typeface="Courier New" pitchFamily="49" charset="0"/>
              </a:rPr>
              <a:t>i = g(), h();    </a:t>
            </a:r>
            <a:r>
              <a:rPr lang="en-US" sz="2800" b="1" dirty="0" smtClean="0">
                <a:solidFill>
                  <a:schemeClr val="accent2">
                    <a:lumMod val="50000"/>
                  </a:schemeClr>
                </a:solidFill>
                <a:latin typeface="Courier New" pitchFamily="49" charset="0"/>
                <a:cs typeface="Courier New" pitchFamily="49" charset="0"/>
              </a:rPr>
              <a:t>// g(), i=g(), h()</a:t>
            </a:r>
          </a:p>
          <a:p>
            <a:pPr>
              <a:buNone/>
            </a:pPr>
            <a:r>
              <a:rPr lang="en-US" sz="2800" b="1" dirty="0" smtClean="0">
                <a:latin typeface="Courier New" pitchFamily="49" charset="0"/>
                <a:cs typeface="Courier New" pitchFamily="49" charset="0"/>
              </a:rPr>
              <a:t>i = (g(), h());  </a:t>
            </a:r>
            <a:r>
              <a:rPr lang="en-US" sz="2800" b="1" dirty="0" smtClean="0">
                <a:solidFill>
                  <a:schemeClr val="accent2">
                    <a:lumMod val="50000"/>
                  </a:schemeClr>
                </a:solidFill>
                <a:latin typeface="Courier New" pitchFamily="49" charset="0"/>
                <a:cs typeface="Courier New" pitchFamily="49" charset="0"/>
              </a:rPr>
              <a:t>// g(), h(), i=h()</a:t>
            </a:r>
          </a:p>
          <a:p>
            <a:pPr>
              <a:buNone/>
            </a:pPr>
            <a:r>
              <a:rPr lang="en-US" sz="2800" b="1" dirty="0" smtClean="0">
                <a:latin typeface="Courier New" pitchFamily="49" charset="0"/>
                <a:cs typeface="Courier New" pitchFamily="49" charset="0"/>
              </a:rPr>
              <a:t>f(g(), h());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g() h() order</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new A(g(), h());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alloc order</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i = v[i++];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stored val </a:t>
            </a:r>
            <a:r>
              <a:rPr lang="en-US" sz="2800" b="1" dirty="0" err="1" smtClean="0">
                <a:solidFill>
                  <a:schemeClr val="accent2">
                    <a:lumMod val="50000"/>
                  </a:schemeClr>
                </a:solidFill>
                <a:latin typeface="Courier New" pitchFamily="49" charset="0"/>
                <a:cs typeface="Courier New" pitchFamily="49" charset="0"/>
                <a:sym typeface="Wingdings"/>
              </a:rPr>
              <a:t>chgd</a:t>
            </a:r>
            <a:endParaRPr lang="en-US" sz="2800" b="1" dirty="0" smtClean="0">
              <a:solidFill>
                <a:schemeClr val="accent2">
                  <a:lumMod val="50000"/>
                </a:schemeClr>
              </a:solidFill>
              <a:latin typeface="Courier New" pitchFamily="49" charset="0"/>
              <a:cs typeface="Courier New" pitchFamily="49" charset="0"/>
              <a:sym typeface="Wingdings"/>
            </a:endParaRPr>
          </a:p>
          <a:p>
            <a:pPr>
              <a:buNone/>
            </a:pPr>
            <a:r>
              <a:rPr lang="en-US" sz="2800" b="1" dirty="0" smtClean="0">
                <a:latin typeface="Courier New" pitchFamily="49" charset="0"/>
                <a:cs typeface="Courier New" pitchFamily="49" charset="0"/>
              </a:rPr>
              <a:t>f(++i, ++i);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stored val </a:t>
            </a:r>
            <a:r>
              <a:rPr lang="en-US" sz="2800" b="1" dirty="0" err="1" smtClean="0">
                <a:solidFill>
                  <a:schemeClr val="accent2">
                    <a:lumMod val="50000"/>
                  </a:schemeClr>
                </a:solidFill>
                <a:latin typeface="Courier New" pitchFamily="49" charset="0"/>
                <a:cs typeface="Courier New" pitchFamily="49" charset="0"/>
                <a:sym typeface="Wingdings"/>
              </a:rPr>
              <a:t>chgd</a:t>
            </a:r>
            <a:endParaRPr lang="en-US" sz="2800" b="1" dirty="0" smtClean="0">
              <a:solidFill>
                <a:schemeClr val="accent2">
                  <a:lumMod val="50000"/>
                </a:schemeClr>
              </a:solidFill>
              <a:latin typeface="Courier New" pitchFamily="49" charset="0"/>
              <a:cs typeface="Courier New" pitchFamily="49" charset="0"/>
            </a:endParaRPr>
          </a:p>
          <a:p>
            <a:pPr>
              <a:buNone/>
            </a:pPr>
            <a:endParaRPr lang="en-US" sz="2000" b="1" dirty="0" smtClean="0">
              <a:latin typeface="Courier New" pitchFamily="49" charset="0"/>
              <a:cs typeface="Courier New" pitchFamily="49" charset="0"/>
              <a:sym typeface="Wingding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Evaluation Solutions</a:t>
            </a:r>
            <a:endParaRPr lang="en-US" dirty="0"/>
          </a:p>
        </p:txBody>
      </p:sp>
      <p:sp>
        <p:nvSpPr>
          <p:cNvPr id="5" name="Content Placeholder 2"/>
          <p:cNvSpPr txBox="1">
            <a:spLocks/>
          </p:cNvSpPr>
          <p:nvPr/>
        </p:nvSpPr>
        <p:spPr bwMode="auto">
          <a:xfrm>
            <a:off x="372610" y="1082180"/>
            <a:ext cx="8443913" cy="43027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0" fontAlgn="base" latinLnBrk="0" hangingPunct="0">
              <a:lnSpc>
                <a:spcPct val="90000"/>
              </a:lnSpc>
              <a:spcBef>
                <a:spcPct val="30000"/>
              </a:spcBef>
              <a:spcAft>
                <a:spcPct val="0"/>
              </a:spcAft>
              <a:buClr>
                <a:srgbClr val="8B9DA7"/>
              </a:buClr>
              <a:buSzTx/>
              <a:buFont typeface="Times" charset="0"/>
              <a:buBlip>
                <a:blip r:embed="rId3"/>
              </a:buBlip>
              <a:tabLst/>
              <a:defRPr/>
            </a:pPr>
            <a:r>
              <a:rPr kumimoji="0" lang="en-US" sz="3200" b="0" i="0" u="none" strike="noStrike" kern="0" cap="none" spc="0" normalizeH="0" baseline="0" noProof="0" dirty="0" smtClean="0">
                <a:ln>
                  <a:noFill/>
                </a:ln>
                <a:effectLst/>
                <a:uLnTx/>
                <a:uFillTx/>
                <a:latin typeface="+mn-lt"/>
                <a:ea typeface="+mn-ea"/>
                <a:cs typeface="+mn-cs"/>
              </a:rPr>
              <a:t>Be explicit about the order; let the compiler handle optimizations</a:t>
            </a:r>
          </a:p>
          <a:p>
            <a:pPr marL="447675" marR="0" lvl="0" indent="-447675" algn="l" defTabSz="914400" rtl="0" eaLnBrk="0" fontAlgn="base" latinLnBrk="0" hangingPunct="0">
              <a:lnSpc>
                <a:spcPct val="90000"/>
              </a:lnSpc>
              <a:spcBef>
                <a:spcPct val="30000"/>
              </a:spcBef>
              <a:spcAft>
                <a:spcPct val="0"/>
              </a:spcAft>
              <a:buClr>
                <a:srgbClr val="8B9DA7"/>
              </a:buClr>
              <a:buSzTx/>
              <a:tabLst/>
              <a:defRPr/>
            </a:pPr>
            <a:endParaRPr kumimoji="0" lang="en-US" sz="2000" b="1" i="0" u="none" strike="noStrike" kern="0" cap="none" spc="0" normalizeH="0" baseline="0" noProof="0" dirty="0" smtClean="0">
              <a:ln>
                <a:noFill/>
              </a:ln>
              <a:effectLst/>
              <a:uLnTx/>
              <a:uFillTx/>
              <a:latin typeface="Courier New" pitchFamily="49" charset="0"/>
              <a:cs typeface="Courier New" pitchFamily="49" charset="0"/>
            </a:endParaRPr>
          </a:p>
          <a:p>
            <a:pPr marL="447675" marR="0" lvl="0" indent="-447675" algn="l" defTabSz="914400" rtl="0" eaLnBrk="0" fontAlgn="base" latinLnBrk="0" hangingPunct="0">
              <a:lnSpc>
                <a:spcPct val="90000"/>
              </a:lnSpc>
              <a:spcBef>
                <a:spcPct val="30000"/>
              </a:spcBef>
              <a:spcAft>
                <a:spcPct val="0"/>
              </a:spcAft>
              <a:buClr>
                <a:srgbClr val="8B9DA7"/>
              </a:buClr>
              <a:buSzTx/>
              <a:tabLst/>
              <a:defRPr/>
            </a:pPr>
            <a:r>
              <a:rPr kumimoji="0" lang="en-US" sz="2800" b="1" i="0" u="none" strike="noStrike" kern="0" cap="none" spc="0" normalizeH="0" baseline="0" noProof="0" dirty="0" smtClean="0">
                <a:ln>
                  <a:noFill/>
                </a:ln>
                <a:effectLst/>
                <a:uLnTx/>
                <a:uFillTx/>
                <a:latin typeface="Courier New" pitchFamily="49" charset="0"/>
                <a:cs typeface="Courier New" pitchFamily="49" charset="0"/>
              </a:rPr>
              <a:t>a = g(); </a:t>
            </a:r>
            <a:r>
              <a:rPr lang="en-US" sz="2800" b="1" kern="0" dirty="0" smtClean="0">
                <a:latin typeface="Courier New" pitchFamily="49" charset="0"/>
                <a:cs typeface="Courier New" pitchFamily="49" charset="0"/>
              </a:rPr>
              <a:t>b = h(); </a:t>
            </a:r>
            <a:r>
              <a:rPr kumimoji="0" lang="en-US" sz="2800" b="1" i="0" u="none" strike="noStrike" kern="0" cap="none" spc="0" normalizeH="0" baseline="0" noProof="0" dirty="0" smtClean="0">
                <a:ln>
                  <a:noFill/>
                </a:ln>
                <a:effectLst/>
                <a:uLnTx/>
                <a:uFillTx/>
                <a:latin typeface="Courier New" pitchFamily="49" charset="0"/>
                <a:cs typeface="Courier New" pitchFamily="49" charset="0"/>
              </a:rPr>
              <a:t>f( a, b );</a:t>
            </a:r>
          </a:p>
          <a:p>
            <a:pPr marL="447675" marR="0" lvl="0" indent="-447675" algn="l" defTabSz="914400" rtl="0" eaLnBrk="0" fontAlgn="base" latinLnBrk="0" hangingPunct="0">
              <a:lnSpc>
                <a:spcPct val="90000"/>
              </a:lnSpc>
              <a:spcBef>
                <a:spcPct val="30000"/>
              </a:spcBef>
              <a:spcAft>
                <a:spcPct val="0"/>
              </a:spcAft>
              <a:buClr>
                <a:srgbClr val="8B9DA7"/>
              </a:buClr>
              <a:buSzTx/>
              <a:tabLst/>
              <a:defRPr/>
            </a:pPr>
            <a:endParaRPr lang="en-US" sz="2000" b="1" kern="0" dirty="0" smtClean="0">
              <a:latin typeface="Courier New" pitchFamily="49" charset="0"/>
              <a:cs typeface="Courier New" pitchFamily="49" charset="0"/>
            </a:endParaRPr>
          </a:p>
          <a:p>
            <a:pPr marL="447675" marR="0" lvl="0" indent="-447675" algn="l" defTabSz="914400" rtl="0" eaLnBrk="0" fontAlgn="base" latinLnBrk="0" hangingPunct="0">
              <a:lnSpc>
                <a:spcPct val="90000"/>
              </a:lnSpc>
              <a:spcBef>
                <a:spcPct val="30000"/>
              </a:spcBef>
              <a:spcAft>
                <a:spcPct val="0"/>
              </a:spcAft>
              <a:buClr>
                <a:srgbClr val="8B9DA7"/>
              </a:buClr>
              <a:buSzTx/>
              <a:tabLst/>
              <a:defRPr/>
            </a:pPr>
            <a:r>
              <a:rPr lang="en-US" sz="2800" b="1" kern="0" dirty="0" smtClean="0">
                <a:latin typeface="Courier New" pitchFamily="49" charset="0"/>
                <a:cs typeface="Courier New" pitchFamily="49" charset="0"/>
              </a:rPr>
              <a:t>i = v[i]; ++i;</a:t>
            </a:r>
          </a:p>
          <a:p>
            <a:pPr marL="447675" marR="0" lvl="0" indent="-447675" algn="l" defTabSz="914400" rtl="0" eaLnBrk="0" fontAlgn="base" latinLnBrk="0" hangingPunct="0">
              <a:lnSpc>
                <a:spcPct val="90000"/>
              </a:lnSpc>
              <a:spcBef>
                <a:spcPct val="30000"/>
              </a:spcBef>
              <a:spcAft>
                <a:spcPct val="0"/>
              </a:spcAft>
              <a:buClr>
                <a:srgbClr val="8B9DA7"/>
              </a:buClr>
              <a:buSzTx/>
              <a:tabLst/>
              <a:defRPr/>
            </a:pPr>
            <a:endParaRPr kumimoji="0" lang="en-US" sz="2000" b="1" i="0" u="none" strike="noStrike" kern="0" cap="none" spc="0" normalizeH="0" baseline="0" noProof="0" dirty="0" smtClean="0">
              <a:ln>
                <a:noFill/>
              </a:ln>
              <a:effectLst/>
              <a:uLnTx/>
              <a:uFillTx/>
              <a:latin typeface="Courier New" pitchFamily="49" charset="0"/>
              <a:cs typeface="Courier New" pitchFamily="49" charset="0"/>
            </a:endParaRPr>
          </a:p>
          <a:p>
            <a:pPr marL="447675" marR="0" lvl="0" indent="-447675" algn="l" defTabSz="914400" rtl="0" eaLnBrk="0" fontAlgn="base" latinLnBrk="0" hangingPunct="0">
              <a:lnSpc>
                <a:spcPct val="90000"/>
              </a:lnSpc>
              <a:spcBef>
                <a:spcPct val="30000"/>
              </a:spcBef>
              <a:spcAft>
                <a:spcPct val="0"/>
              </a:spcAft>
              <a:buClr>
                <a:srgbClr val="8B9DA7"/>
              </a:buClr>
              <a:buSzTx/>
              <a:tabLst/>
              <a:defRPr/>
            </a:pPr>
            <a:r>
              <a:rPr kumimoji="0" lang="en-US" sz="2800" b="1" i="0" u="none" strike="noStrike" kern="0" cap="none" spc="0" normalizeH="0" baseline="0" noProof="0" dirty="0" smtClean="0">
                <a:ln>
                  <a:noFill/>
                </a:ln>
                <a:effectLst/>
                <a:uLnTx/>
                <a:uFillTx/>
                <a:latin typeface="Courier New" pitchFamily="49" charset="0"/>
                <a:cs typeface="Courier New" pitchFamily="49" charset="0"/>
              </a:rPr>
              <a:t>f( i+1, i+2 ); i +=</a:t>
            </a:r>
            <a:r>
              <a:rPr kumimoji="0" lang="en-US" sz="2800" b="1" i="0" u="none" strike="noStrike" kern="0" cap="none" spc="0" normalizeH="0" noProof="0" dirty="0" smtClean="0">
                <a:ln>
                  <a:noFill/>
                </a:ln>
                <a:effectLst/>
                <a:uLnTx/>
                <a:uFillTx/>
                <a:latin typeface="Courier New" pitchFamily="49" charset="0"/>
                <a:cs typeface="Courier New" pitchFamily="49" charset="0"/>
              </a:rPr>
              <a:t> 2;</a:t>
            </a:r>
            <a:endParaRPr kumimoji="0" lang="en-US" sz="2800" b="1" i="0" u="none" strike="noStrike" kern="0" cap="none" spc="0" normalizeH="0" baseline="0" noProof="0" dirty="0" smtClean="0">
              <a:ln>
                <a:noFill/>
              </a:ln>
              <a:effectLst/>
              <a:uLnTx/>
              <a:uFillTx/>
              <a:latin typeface="Courier New" pitchFamily="49" charset="0"/>
              <a:cs typeface="Courier New" pitchFamily="49" charset="0"/>
            </a:endParaRPr>
          </a:p>
          <a:p>
            <a:pPr marL="447675" marR="0" lvl="0" indent="-447675" algn="l" defTabSz="914400" rtl="0" eaLnBrk="0" fontAlgn="base" latinLnBrk="0" hangingPunct="0">
              <a:lnSpc>
                <a:spcPct val="90000"/>
              </a:lnSpc>
              <a:spcBef>
                <a:spcPct val="30000"/>
              </a:spcBef>
              <a:spcAft>
                <a:spcPct val="0"/>
              </a:spcAft>
              <a:buClr>
                <a:srgbClr val="8B9DA7"/>
              </a:buClr>
              <a:buSzTx/>
              <a:buFont typeface="Times" charset="0"/>
              <a:buBlip>
                <a:blip r:embed="rId3"/>
              </a:buBlip>
              <a:tabLst/>
              <a:defRPr/>
            </a:pPr>
            <a:endParaRPr kumimoji="0" lang="en-US" sz="3200" b="0" i="0" u="none" strike="noStrike" kern="0" cap="none" spc="0" normalizeH="0" baseline="0" noProof="0" dirty="0">
              <a:ln>
                <a:noFill/>
              </a:ln>
              <a:solidFill>
                <a:srgbClr val="566176"/>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Literals</a:t>
            </a:r>
            <a:endParaRPr lang="en-US" dirty="0"/>
          </a:p>
        </p:txBody>
      </p:sp>
      <p:sp>
        <p:nvSpPr>
          <p:cNvPr id="3" name="Content Placeholder 2"/>
          <p:cNvSpPr>
            <a:spLocks noGrp="1"/>
          </p:cNvSpPr>
          <p:nvPr>
            <p:ph idx="4294967295"/>
          </p:nvPr>
        </p:nvSpPr>
        <p:spPr>
          <a:xfrm>
            <a:off x="381000" y="1097280"/>
            <a:ext cx="8443913" cy="4985980"/>
          </a:xfrm>
          <a:prstGeom prst="rect">
            <a:avLst/>
          </a:prstGeom>
        </p:spPr>
        <p:txBody>
          <a:bodyPr/>
          <a:lstStyle/>
          <a:p>
            <a:pPr>
              <a:buNone/>
            </a:pPr>
            <a:r>
              <a:rPr lang="en-US" sz="2800" b="1" dirty="0" smtClean="0">
                <a:latin typeface="Courier New" pitchFamily="49" charset="0"/>
                <a:cs typeface="Courier New" pitchFamily="49" charset="0"/>
              </a:rPr>
              <a:t>char* </a:t>
            </a:r>
            <a:r>
              <a:rPr lang="en-US" sz="2800" b="1" dirty="0" err="1" smtClean="0">
                <a:latin typeface="Courier New" pitchFamily="49" charset="0"/>
                <a:cs typeface="Courier New" pitchFamily="49" charset="0"/>
              </a:rPr>
              <a:t>sz</a:t>
            </a:r>
            <a:r>
              <a:rPr lang="en-US" sz="2800" b="1" dirty="0" smtClean="0">
                <a:latin typeface="Courier New" pitchFamily="49" charset="0"/>
                <a:cs typeface="Courier New" pitchFamily="49" charset="0"/>
              </a:rPr>
              <a:t>  = “Nice house”;</a:t>
            </a:r>
          </a:p>
          <a:p>
            <a:pPr>
              <a:buNone/>
            </a:pPr>
            <a:r>
              <a:rPr lang="en-US" sz="2800" b="1" dirty="0" smtClean="0">
                <a:latin typeface="Courier New" pitchFamily="49" charset="0"/>
                <a:cs typeface="Courier New" pitchFamily="49" charset="0"/>
              </a:rPr>
              <a:t>char* </a:t>
            </a:r>
            <a:r>
              <a:rPr lang="en-US" sz="2800" b="1" dirty="0" err="1" smtClean="0">
                <a:latin typeface="Courier New" pitchFamily="49" charset="0"/>
                <a:cs typeface="Courier New" pitchFamily="49" charset="0"/>
              </a:rPr>
              <a:t>uz</a:t>
            </a:r>
            <a:r>
              <a:rPr lang="en-US" sz="2800" b="1" dirty="0" smtClean="0">
                <a:latin typeface="Courier New" pitchFamily="49" charset="0"/>
                <a:cs typeface="Courier New" pitchFamily="49" charset="0"/>
              </a:rPr>
              <a:t>  = “ice house”;</a:t>
            </a:r>
          </a:p>
          <a:p>
            <a:pPr>
              <a:buNone/>
            </a:pPr>
            <a:r>
              <a:rPr lang="en-US" sz="2800" b="1" dirty="0" smtClean="0">
                <a:latin typeface="Courier New" pitchFamily="49" charset="0"/>
                <a:cs typeface="Courier New" pitchFamily="49" charset="0"/>
              </a:rPr>
              <a:t>char </a:t>
            </a:r>
            <a:r>
              <a:rPr lang="en-US" sz="2800" b="1" dirty="0" err="1" smtClean="0">
                <a:latin typeface="Courier New" pitchFamily="49" charset="0"/>
                <a:cs typeface="Courier New" pitchFamily="49" charset="0"/>
              </a:rPr>
              <a:t>vz</a:t>
            </a:r>
            <a:r>
              <a:rPr lang="en-US" sz="2800" b="1" dirty="0" smtClean="0">
                <a:latin typeface="Courier New" pitchFamily="49" charset="0"/>
                <a:cs typeface="Courier New" pitchFamily="49" charset="0"/>
              </a:rPr>
              <a:t>[] = “house”;</a:t>
            </a:r>
          </a:p>
          <a:p>
            <a:pPr>
              <a:buNone/>
            </a:pPr>
            <a:r>
              <a:rPr lang="en-US" sz="2800" b="1" dirty="0" err="1" smtClean="0">
                <a:latin typeface="Courier New" pitchFamily="49" charset="0"/>
                <a:cs typeface="Courier New" pitchFamily="49" charset="0"/>
                <a:sym typeface="Wingdings"/>
              </a:rPr>
              <a:t>sz</a:t>
            </a:r>
            <a:r>
              <a:rPr lang="en-US" sz="2800" b="1" dirty="0" smtClean="0">
                <a:latin typeface="Courier New" pitchFamily="49" charset="0"/>
                <a:cs typeface="Courier New" pitchFamily="49" charset="0"/>
                <a:sym typeface="Wingdings"/>
              </a:rPr>
              <a:t>[n] = ‘x’;</a:t>
            </a:r>
            <a:r>
              <a:rPr lang="en-US" sz="2800" b="1" dirty="0" smtClean="0">
                <a:latin typeface="Courier New" pitchFamily="49" charset="0"/>
                <a:cs typeface="Courier New" pitchFamily="49" charset="0"/>
              </a:rPr>
              <a:t>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modifying </a:t>
            </a:r>
            <a:r>
              <a:rPr lang="en-US" sz="2800" b="1" dirty="0" err="1" smtClean="0">
                <a:solidFill>
                  <a:schemeClr val="accent2">
                    <a:lumMod val="50000"/>
                  </a:schemeClr>
                </a:solidFill>
                <a:latin typeface="Courier New" pitchFamily="49" charset="0"/>
                <a:cs typeface="Courier New" pitchFamily="49" charset="0"/>
                <a:sym typeface="Wingdings"/>
              </a:rPr>
              <a:t>str</a:t>
            </a:r>
            <a:r>
              <a:rPr lang="en-US" sz="2800" b="1" dirty="0" smtClean="0">
                <a:solidFill>
                  <a:schemeClr val="accent2">
                    <a:lumMod val="50000"/>
                  </a:schemeClr>
                </a:solidFill>
                <a:latin typeface="Courier New" pitchFamily="49" charset="0"/>
                <a:cs typeface="Courier New" pitchFamily="49" charset="0"/>
                <a:sym typeface="Wingdings"/>
              </a:rPr>
              <a:t> </a:t>
            </a:r>
            <a:r>
              <a:rPr lang="en-US" sz="2800" b="1" dirty="0" err="1" smtClean="0">
                <a:solidFill>
                  <a:schemeClr val="accent2">
                    <a:lumMod val="50000"/>
                  </a:schemeClr>
                </a:solidFill>
                <a:latin typeface="Courier New" pitchFamily="49" charset="0"/>
                <a:cs typeface="Courier New" pitchFamily="49" charset="0"/>
                <a:sym typeface="Wingdings"/>
              </a:rPr>
              <a:t>lteral</a:t>
            </a:r>
            <a:endParaRPr lang="en-US" sz="2800" b="1" dirty="0" smtClean="0">
              <a:solidFill>
                <a:schemeClr val="accent2">
                  <a:lumMod val="50000"/>
                </a:schemeClr>
              </a:solidFill>
              <a:latin typeface="Courier New" pitchFamily="49" charset="0"/>
              <a:cs typeface="Courier New" pitchFamily="49" charset="0"/>
              <a:sym typeface="Wingdings"/>
            </a:endParaRPr>
          </a:p>
          <a:p>
            <a:pPr>
              <a:buNone/>
            </a:pPr>
            <a:r>
              <a:rPr lang="en-US" sz="2800" b="1" dirty="0" err="1" smtClean="0">
                <a:latin typeface="Courier New" pitchFamily="49" charset="0"/>
                <a:cs typeface="Courier New" pitchFamily="49" charset="0"/>
                <a:sym typeface="Wingdings"/>
              </a:rPr>
              <a:t>uz</a:t>
            </a:r>
            <a:r>
              <a:rPr lang="en-US" sz="2800" b="1" dirty="0" smtClean="0">
                <a:latin typeface="Courier New" pitchFamily="49" charset="0"/>
                <a:cs typeface="Courier New" pitchFamily="49" charset="0"/>
                <a:sym typeface="Wingdings"/>
              </a:rPr>
              <a:t>[n] = ‘x’;</a:t>
            </a:r>
            <a:r>
              <a:rPr lang="en-US" sz="2800" b="1" dirty="0" smtClean="0">
                <a:latin typeface="Courier New" pitchFamily="49" charset="0"/>
                <a:cs typeface="Courier New" pitchFamily="49" charset="0"/>
              </a:rPr>
              <a:t>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may change </a:t>
            </a:r>
            <a:r>
              <a:rPr lang="en-US" sz="2800" b="1" dirty="0" err="1" smtClean="0">
                <a:solidFill>
                  <a:schemeClr val="accent2">
                    <a:lumMod val="50000"/>
                  </a:schemeClr>
                </a:solidFill>
                <a:latin typeface="Courier New" pitchFamily="49" charset="0"/>
                <a:cs typeface="Courier New" pitchFamily="49" charset="0"/>
                <a:sym typeface="Wingdings"/>
              </a:rPr>
              <a:t>sz</a:t>
            </a:r>
            <a:r>
              <a:rPr lang="en-US" sz="2800" b="1" dirty="0" smtClean="0">
                <a:solidFill>
                  <a:schemeClr val="accent2">
                    <a:lumMod val="50000"/>
                  </a:schemeClr>
                </a:solidFill>
                <a:latin typeface="Courier New" pitchFamily="49" charset="0"/>
                <a:cs typeface="Courier New" pitchFamily="49" charset="0"/>
                <a:sym typeface="Wingdings"/>
              </a:rPr>
              <a:t>!</a:t>
            </a:r>
          </a:p>
          <a:p>
            <a:pPr>
              <a:buNone/>
            </a:pPr>
            <a:r>
              <a:rPr lang="en-US" sz="2800" b="1" dirty="0" err="1" smtClean="0">
                <a:latin typeface="Courier New" pitchFamily="49" charset="0"/>
                <a:cs typeface="Courier New" pitchFamily="49" charset="0"/>
              </a:rPr>
              <a:t>vz</a:t>
            </a:r>
            <a:r>
              <a:rPr lang="en-US" sz="2800" b="1" dirty="0" smtClean="0">
                <a:latin typeface="Courier New" pitchFamily="49" charset="0"/>
                <a:cs typeface="Courier New" pitchFamily="49" charset="0"/>
              </a:rPr>
              <a:t>[n] = ‘x’;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chemeClr val="accent2">
                    <a:lumMod val="50000"/>
                  </a:schemeClr>
                </a:solidFill>
                <a:latin typeface="Courier New" pitchFamily="49" charset="0"/>
                <a:cs typeface="Courier New" pitchFamily="49" charset="0"/>
                <a:sym typeface="Wingdings"/>
              </a:rPr>
              <a:t>only affects </a:t>
            </a:r>
            <a:r>
              <a:rPr lang="en-US" sz="2800" b="1" dirty="0" err="1" smtClean="0">
                <a:solidFill>
                  <a:schemeClr val="accent2">
                    <a:lumMod val="50000"/>
                  </a:schemeClr>
                </a:solidFill>
                <a:latin typeface="Courier New" pitchFamily="49" charset="0"/>
                <a:cs typeface="Courier New" pitchFamily="49" charset="0"/>
                <a:sym typeface="Wingdings"/>
              </a:rPr>
              <a:t>vz</a:t>
            </a:r>
            <a:endParaRPr lang="en-US" sz="2800" b="1" dirty="0" smtClean="0">
              <a:solidFill>
                <a:schemeClr val="accent2">
                  <a:lumMod val="50000"/>
                </a:schemeClr>
              </a:solidFill>
              <a:latin typeface="Courier New" pitchFamily="49" charset="0"/>
              <a:cs typeface="Courier New" pitchFamily="49" charset="0"/>
              <a:sym typeface="Wingdings"/>
            </a:endParaRPr>
          </a:p>
          <a:p>
            <a:pPr>
              <a:buNone/>
            </a:pPr>
            <a:endParaRPr lang="en-US" sz="2000" b="1" dirty="0" smtClean="0">
              <a:latin typeface="Courier New" pitchFamily="49" charset="0"/>
              <a:cs typeface="Courier New" pitchFamily="49" charset="0"/>
              <a:sym typeface="Wingdings"/>
            </a:endParaRPr>
          </a:p>
          <a:p>
            <a:pPr>
              <a:buNone/>
            </a:pPr>
            <a:r>
              <a:rPr lang="en-US" sz="2800" b="1" dirty="0" smtClean="0">
                <a:latin typeface="Courier New" pitchFamily="49" charset="0"/>
                <a:cs typeface="Courier New" pitchFamily="49" charset="0"/>
                <a:sym typeface="Wingdings"/>
              </a:rPr>
              <a:t>void f( char* s ) { s[0] = ‘x’; }</a:t>
            </a:r>
            <a:endParaRPr lang="en-US" sz="2800" b="1" dirty="0" smtClean="0">
              <a:solidFill>
                <a:schemeClr val="accent2">
                  <a:lumMod val="50000"/>
                </a:schemeClr>
              </a:solidFill>
              <a:latin typeface="Courier New" pitchFamily="49" charset="0"/>
              <a:cs typeface="Courier New" pitchFamily="49" charset="0"/>
              <a:sym typeface="Wingdings"/>
            </a:endParaRPr>
          </a:p>
          <a:p>
            <a:pPr>
              <a:buNone/>
            </a:pPr>
            <a:r>
              <a:rPr lang="en-US" sz="2800" b="1" dirty="0" smtClean="0">
                <a:latin typeface="Courier New" pitchFamily="49" charset="0"/>
                <a:cs typeface="Courier New" pitchFamily="49" charset="0"/>
                <a:sym typeface="Wingdings"/>
              </a:rPr>
              <a:t>f( “</a:t>
            </a:r>
            <a:r>
              <a:rPr lang="en-US" sz="2800" b="1" dirty="0" err="1" smtClean="0">
                <a:latin typeface="Courier New" pitchFamily="49" charset="0"/>
                <a:cs typeface="Courier New" pitchFamily="49" charset="0"/>
                <a:sym typeface="Wingdings"/>
              </a:rPr>
              <a:t>abc</a:t>
            </a:r>
            <a:r>
              <a:rPr lang="en-US" sz="2800" b="1" dirty="0" smtClean="0">
                <a:latin typeface="Courier New" pitchFamily="49" charset="0"/>
                <a:cs typeface="Courier New" pitchFamily="49" charset="0"/>
                <a:sym typeface="Wingdings"/>
              </a:rPr>
              <a:t>” );</a:t>
            </a:r>
            <a:r>
              <a:rPr lang="en-US" sz="2800" b="1" dirty="0" smtClean="0">
                <a:latin typeface="Courier New" pitchFamily="49" charset="0"/>
                <a:cs typeface="Courier New" pitchFamily="49" charset="0"/>
              </a:rPr>
              <a:t>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literals are const</a:t>
            </a:r>
          </a:p>
          <a:p>
            <a:pPr>
              <a:buNone/>
            </a:pPr>
            <a:endParaRPr lang="en-US" sz="2800" b="1" dirty="0" smtClean="0">
              <a:latin typeface="Courier New" pitchFamily="49" charset="0"/>
              <a:cs typeface="Courier New" pitchFamily="49" charset="0"/>
              <a:sym typeface="Wingdings"/>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Const</a:t>
            </a:r>
            <a:endParaRPr lang="en-US" dirty="0"/>
          </a:p>
        </p:txBody>
      </p:sp>
      <p:sp>
        <p:nvSpPr>
          <p:cNvPr id="3" name="Content Placeholder 2"/>
          <p:cNvSpPr>
            <a:spLocks noGrp="1"/>
          </p:cNvSpPr>
          <p:nvPr>
            <p:ph idx="4294967295"/>
          </p:nvPr>
        </p:nvSpPr>
        <p:spPr>
          <a:xfrm>
            <a:off x="381000" y="1097280"/>
            <a:ext cx="8443913" cy="3139321"/>
          </a:xfrm>
          <a:prstGeom prst="rect">
            <a:avLst/>
          </a:prstGeom>
        </p:spPr>
        <p:txBody>
          <a:bodyPr/>
          <a:lstStyle/>
          <a:p>
            <a:pPr>
              <a:buNone/>
            </a:pPr>
            <a:r>
              <a:rPr lang="en-US" sz="2800" b="1" dirty="0" smtClean="0">
                <a:latin typeface="Courier New" pitchFamily="49" charset="0"/>
                <a:cs typeface="Courier New" pitchFamily="49" charset="0"/>
                <a:sym typeface="Wingdings"/>
              </a:rPr>
              <a:t>const int i = 42;</a:t>
            </a:r>
          </a:p>
          <a:p>
            <a:pPr>
              <a:buNone/>
            </a:pPr>
            <a:r>
              <a:rPr lang="en-US" sz="2800" b="1" dirty="0" smtClean="0">
                <a:latin typeface="Courier New" pitchFamily="49" charset="0"/>
                <a:cs typeface="Courier New" pitchFamily="49" charset="0"/>
                <a:sym typeface="Wingdings"/>
              </a:rPr>
              <a:t>*(int*)&amp;i = 1234;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i is const</a:t>
            </a:r>
          </a:p>
          <a:p>
            <a:pPr>
              <a:buNone/>
            </a:pPr>
            <a:endParaRPr lang="en-US" sz="2800" b="1" dirty="0" smtClean="0">
              <a:latin typeface="Courier New" pitchFamily="49" charset="0"/>
              <a:cs typeface="Courier New" pitchFamily="49" charset="0"/>
              <a:sym typeface="Wingdings"/>
            </a:endParaRPr>
          </a:p>
          <a:p>
            <a:pPr>
              <a:buNone/>
            </a:pPr>
            <a:r>
              <a:rPr lang="en-US" sz="2800" b="1" dirty="0" smtClean="0">
                <a:latin typeface="Courier New" pitchFamily="49" charset="0"/>
                <a:cs typeface="Courier New" pitchFamily="49" charset="0"/>
                <a:sym typeface="Wingdings"/>
              </a:rPr>
              <a:t>int* p = </a:t>
            </a:r>
            <a:r>
              <a:rPr lang="en-US" sz="2800" b="1" dirty="0" err="1" smtClean="0">
                <a:latin typeface="Courier New" pitchFamily="49" charset="0"/>
                <a:cs typeface="Courier New" pitchFamily="49" charset="0"/>
                <a:sym typeface="Wingdings"/>
              </a:rPr>
              <a:t>const_cast</a:t>
            </a:r>
            <a:r>
              <a:rPr lang="en-US" sz="2800" b="1" dirty="0" smtClean="0">
                <a:latin typeface="Courier New" pitchFamily="49" charset="0"/>
                <a:cs typeface="Courier New" pitchFamily="49" charset="0"/>
                <a:sym typeface="Wingdings"/>
              </a:rPr>
              <a:t>&lt;int*&gt;( &amp;i );</a:t>
            </a:r>
          </a:p>
          <a:p>
            <a:pPr>
              <a:buNone/>
            </a:pPr>
            <a:r>
              <a:rPr lang="en-US" sz="2800" b="1" dirty="0" smtClean="0">
                <a:latin typeface="Courier New" pitchFamily="49" charset="0"/>
                <a:cs typeface="Courier New" pitchFamily="49" charset="0"/>
                <a:sym typeface="Wingdings"/>
              </a:rPr>
              <a:t>*p = 1234;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i is const</a:t>
            </a:r>
            <a:endParaRPr lang="en-US" sz="2800" b="1" dirty="0" smtClean="0">
              <a:solidFill>
                <a:schemeClr val="accent2">
                  <a:lumMod val="50000"/>
                </a:schemeClr>
              </a:solidFill>
              <a:latin typeface="Courier New" pitchFamily="49" charset="0"/>
              <a:cs typeface="Courier New" pitchFamily="49" charset="0"/>
            </a:endParaRPr>
          </a:p>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Padding</a:t>
            </a:r>
            <a:endParaRPr lang="en-US" dirty="0"/>
          </a:p>
        </p:txBody>
      </p:sp>
      <p:sp>
        <p:nvSpPr>
          <p:cNvPr id="3" name="Content Placeholder 2"/>
          <p:cNvSpPr>
            <a:spLocks noGrp="1"/>
          </p:cNvSpPr>
          <p:nvPr>
            <p:ph idx="4294967295"/>
          </p:nvPr>
        </p:nvSpPr>
        <p:spPr>
          <a:xfrm>
            <a:off x="381000" y="1097280"/>
            <a:ext cx="8443913" cy="4099584"/>
          </a:xfrm>
          <a:prstGeom prst="rect">
            <a:avLst/>
          </a:prstGeom>
        </p:spPr>
        <p:txBody>
          <a:bodyPr/>
          <a:lstStyle/>
          <a:p>
            <a:pPr>
              <a:buNone/>
            </a:pPr>
            <a:r>
              <a:rPr lang="en-US" sz="2800" b="1" dirty="0" smtClean="0">
                <a:latin typeface="Courier New" pitchFamily="49" charset="0"/>
                <a:cs typeface="Courier New" pitchFamily="49" charset="0"/>
              </a:rPr>
              <a:t>struct H { char a;</a:t>
            </a:r>
          </a:p>
          <a:p>
            <a:pPr>
              <a:buNone/>
            </a:pPr>
            <a:r>
              <a:rPr lang="en-US" sz="2800" b="1" dirty="0" smtClean="0">
                <a:latin typeface="Courier New" pitchFamily="49" charset="0"/>
                <a:cs typeface="Courier New" pitchFamily="49" charset="0"/>
              </a:rPr>
              <a:t>           short b;</a:t>
            </a:r>
          </a:p>
          <a:p>
            <a:pPr>
              <a:buNone/>
            </a:pPr>
            <a:r>
              <a:rPr lang="en-US" sz="2800" b="1" dirty="0" smtClean="0">
                <a:latin typeface="Courier New" pitchFamily="49" charset="0"/>
                <a:cs typeface="Courier New" pitchFamily="49" charset="0"/>
              </a:rPr>
              <a:t>           int c; };</a:t>
            </a:r>
          </a:p>
          <a:p>
            <a:pPr>
              <a:buNone/>
            </a:pPr>
            <a:r>
              <a:rPr lang="en-US" sz="2800" b="1" dirty="0" smtClean="0">
                <a:latin typeface="Courier New" pitchFamily="49" charset="0"/>
                <a:cs typeface="Courier New" pitchFamily="49" charset="0"/>
              </a:rPr>
              <a:t>H h;</a:t>
            </a:r>
          </a:p>
          <a:p>
            <a:pPr>
              <a:buNone/>
            </a:pPr>
            <a:r>
              <a:rPr lang="en-US" sz="2800" b="1" dirty="0" smtClean="0">
                <a:latin typeface="Courier New" pitchFamily="49" charset="0"/>
                <a:cs typeface="Courier New" pitchFamily="49" charset="0"/>
              </a:rPr>
              <a:t>char* p = (char*)&amp;h;</a:t>
            </a:r>
          </a:p>
          <a:p>
            <a:pPr>
              <a:buNone/>
            </a:pPr>
            <a:r>
              <a:rPr lang="en-US" sz="2800" b="1" dirty="0" smtClean="0">
                <a:latin typeface="Courier New" pitchFamily="49" charset="0"/>
                <a:cs typeface="Courier New" pitchFamily="49" charset="0"/>
              </a:rPr>
              <a:t>char a = *p;            </a:t>
            </a:r>
            <a:r>
              <a:rPr lang="en-US" sz="2800" b="1" dirty="0" smtClean="0">
                <a:solidFill>
                  <a:schemeClr val="accent2">
                    <a:lumMod val="50000"/>
                  </a:schemeClr>
                </a:solidFill>
                <a:latin typeface="Courier New" pitchFamily="49" charset="0"/>
                <a:cs typeface="Courier New" pitchFamily="49" charset="0"/>
              </a:rPr>
              <a:t>// OK for PODs</a:t>
            </a:r>
          </a:p>
          <a:p>
            <a:pPr>
              <a:buNone/>
            </a:pPr>
            <a:r>
              <a:rPr lang="en-US" sz="2800" b="1" dirty="0" smtClean="0">
                <a:latin typeface="Courier New" pitchFamily="49" charset="0"/>
                <a:cs typeface="Courier New" pitchFamily="49" charset="0"/>
              </a:rPr>
              <a:t>int off = sizeof(char)+sizeof(short);</a:t>
            </a:r>
          </a:p>
          <a:p>
            <a:pPr>
              <a:buNone/>
            </a:pPr>
            <a:r>
              <a:rPr lang="en-US" sz="2800" b="1" dirty="0" smtClean="0">
                <a:latin typeface="Courier New" pitchFamily="49" charset="0"/>
                <a:cs typeface="Courier New" pitchFamily="49" charset="0"/>
              </a:rPr>
              <a:t>int c = *(int*)(p+off);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padding</a:t>
            </a:r>
            <a:endParaRPr lang="en-US" sz="2800" b="1" dirty="0">
              <a:solidFill>
                <a:schemeClr val="accent2">
                  <a:lumMod val="50000"/>
                </a:schemeClr>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Padding Info</a:t>
            </a:r>
            <a:endParaRPr lang="en-US" dirty="0"/>
          </a:p>
        </p:txBody>
      </p:sp>
      <p:sp>
        <p:nvSpPr>
          <p:cNvPr id="3" name="Content Placeholder 2"/>
          <p:cNvSpPr>
            <a:spLocks noGrp="1"/>
          </p:cNvSpPr>
          <p:nvPr>
            <p:ph idx="4294967295"/>
          </p:nvPr>
        </p:nvSpPr>
        <p:spPr>
          <a:xfrm>
            <a:off x="381000" y="1097280"/>
            <a:ext cx="8443913" cy="3785652"/>
          </a:xfrm>
          <a:prstGeom prst="rect">
            <a:avLst/>
          </a:prstGeom>
        </p:spPr>
        <p:txBody>
          <a:bodyPr/>
          <a:lstStyle/>
          <a:p>
            <a:r>
              <a:rPr lang="en-US" dirty="0" smtClean="0"/>
              <a:t>No leading padding in a POD </a:t>
            </a:r>
            <a:r>
              <a:rPr lang="en-US" dirty="0" err="1" smtClean="0"/>
              <a:t>struct</a:t>
            </a:r>
            <a:endParaRPr lang="en-US" dirty="0" smtClean="0"/>
          </a:p>
          <a:p>
            <a:r>
              <a:rPr lang="en-US" dirty="0" smtClean="0"/>
              <a:t>Within access specifiers (public, private), data member addresses are in order</a:t>
            </a:r>
          </a:p>
          <a:p>
            <a:r>
              <a:rPr lang="en-US" dirty="0" err="1" smtClean="0"/>
              <a:t>sizeof</a:t>
            </a:r>
            <a:r>
              <a:rPr lang="en-US" dirty="0" smtClean="0"/>
              <a:t> operator includes padding</a:t>
            </a:r>
          </a:p>
          <a:p>
            <a:r>
              <a:rPr lang="en-US" dirty="0" smtClean="0"/>
              <a:t>Padding bytes contain unspecified values</a:t>
            </a:r>
          </a:p>
          <a:p>
            <a:r>
              <a:rPr lang="en-US" dirty="0" smtClean="0"/>
              <a:t>Use </a:t>
            </a:r>
            <a:r>
              <a:rPr lang="en-US" dirty="0" err="1" smtClean="0"/>
              <a:t>offsetof</a:t>
            </a:r>
            <a:r>
              <a:rPr lang="en-US" dirty="0" smtClean="0"/>
              <a:t>( struct, member ) to determine byte offset in POD </a:t>
            </a:r>
            <a:r>
              <a:rPr lang="en-US" dirty="0" err="1" smtClean="0"/>
              <a:t>structs</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4294967295"/>
          </p:nvPr>
        </p:nvSpPr>
        <p:spPr>
          <a:xfrm>
            <a:off x="381000" y="1097280"/>
            <a:ext cx="8443913" cy="3951851"/>
          </a:xfrm>
          <a:prstGeom prst="rect">
            <a:avLst/>
          </a:prstGeom>
        </p:spPr>
        <p:txBody>
          <a:bodyPr/>
          <a:lstStyle/>
          <a:p>
            <a:pPr>
              <a:buNone/>
            </a:pPr>
            <a:r>
              <a:rPr lang="en-US" sz="2800" b="1" dirty="0" smtClean="0">
                <a:latin typeface="Courier New" pitchFamily="49" charset="0"/>
                <a:cs typeface="Courier New" pitchFamily="49" charset="0"/>
              </a:rPr>
              <a:t>int arr[6] = { 1,5,7,2,4,3 };</a:t>
            </a:r>
          </a:p>
          <a:p>
            <a:pPr>
              <a:buNone/>
            </a:pPr>
            <a:r>
              <a:rPr lang="en-US" sz="2800" b="1" dirty="0" smtClean="0">
                <a:latin typeface="Courier New" pitchFamily="49" charset="0"/>
                <a:cs typeface="Courier New" pitchFamily="49" charset="0"/>
              </a:rPr>
              <a:t>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list isn’t sorted</a:t>
            </a:r>
            <a:endParaRPr lang="en-US" sz="2800" b="1" dirty="0" smtClean="0">
              <a:solidFill>
                <a:schemeClr val="accent2">
                  <a:lumMod val="50000"/>
                </a:schemeClr>
              </a:solidFill>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bool b = binary_search(arr, arr+6, 3);</a:t>
            </a:r>
          </a:p>
          <a:p>
            <a:pPr>
              <a:buNone/>
            </a:pPr>
            <a:endParaRPr lang="en-US" sz="20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set&lt;int, less_equal&lt;int&gt; &gt; s;</a:t>
            </a:r>
          </a:p>
          <a:p>
            <a:pPr>
              <a:buNone/>
            </a:pPr>
            <a:r>
              <a:rPr lang="en-US" sz="2800" b="1" dirty="0" smtClean="0">
                <a:latin typeface="Courier New" pitchFamily="49" charset="0"/>
                <a:cs typeface="Courier New" pitchFamily="49" charset="0"/>
              </a:rPr>
              <a:t>s.insert(42);</a:t>
            </a:r>
          </a:p>
          <a:p>
            <a:pPr>
              <a:buNone/>
            </a:pPr>
            <a:r>
              <a:rPr lang="en-US" sz="2800" b="1" dirty="0" smtClean="0">
                <a:latin typeface="Courier New" pitchFamily="49" charset="0"/>
                <a:cs typeface="Courier New" pitchFamily="49" charset="0"/>
              </a:rPr>
              <a:t>s.insert(42);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compare returns 1</a:t>
            </a:r>
          </a:p>
          <a:p>
            <a:pPr>
              <a:buNone/>
            </a:pPr>
            <a:r>
              <a:rPr lang="en-US" sz="2800" b="1" dirty="0" smtClean="0">
                <a:latin typeface="Courier New" pitchFamily="49" charset="0"/>
                <a:cs typeface="Courier New" pitchFamily="49" charset="0"/>
                <a:sym typeface="Wingdings"/>
              </a:rPr>
              <a:t>              </a:t>
            </a:r>
            <a:r>
              <a:rPr lang="en-US" sz="2800" b="1" dirty="0" smtClean="0">
                <a:solidFill>
                  <a:schemeClr val="accent2">
                    <a:lumMod val="50000"/>
                  </a:schemeClr>
                </a:solidFill>
                <a:latin typeface="Courier New" pitchFamily="49" charset="0"/>
                <a:cs typeface="Courier New" pitchFamily="49" charset="0"/>
                <a:sym typeface="Wingdings"/>
              </a:rPr>
              <a:t>// for equivalent values</a:t>
            </a:r>
            <a:endParaRPr lang="en-US" sz="2800" b="1" dirty="0">
              <a:solidFill>
                <a:schemeClr val="accent2">
                  <a:lumMod val="50000"/>
                </a:schemeClr>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Iterators</a:t>
            </a:r>
            <a:endParaRPr lang="en-US" dirty="0"/>
          </a:p>
        </p:txBody>
      </p:sp>
      <p:sp>
        <p:nvSpPr>
          <p:cNvPr id="3" name="Content Placeholder 2"/>
          <p:cNvSpPr>
            <a:spLocks noGrp="1"/>
          </p:cNvSpPr>
          <p:nvPr>
            <p:ph idx="4294967295"/>
          </p:nvPr>
        </p:nvSpPr>
        <p:spPr>
          <a:xfrm>
            <a:off x="381000" y="1097280"/>
            <a:ext cx="8443913" cy="3065455"/>
          </a:xfrm>
          <a:prstGeom prst="rect">
            <a:avLst/>
          </a:prstGeom>
        </p:spPr>
        <p:txBody>
          <a:bodyPr/>
          <a:lstStyle/>
          <a:p>
            <a:pPr>
              <a:buNone/>
            </a:pPr>
            <a:r>
              <a:rPr lang="en-US" sz="2800" b="1" dirty="0" smtClean="0">
                <a:latin typeface="Courier New" pitchFamily="49" charset="0"/>
                <a:cs typeface="Courier New" pitchFamily="49" charset="0"/>
              </a:rPr>
              <a:t>typedef list&lt;int&gt;::iterator itr;</a:t>
            </a:r>
          </a:p>
          <a:p>
            <a:pPr>
              <a:buNone/>
            </a:pPr>
            <a:r>
              <a:rPr lang="en-US" sz="2800" b="1" dirty="0" smtClean="0">
                <a:latin typeface="Courier New" pitchFamily="49" charset="0"/>
                <a:cs typeface="Courier New" pitchFamily="49" charset="0"/>
              </a:rPr>
              <a:t>for(</a:t>
            </a:r>
            <a:r>
              <a:rPr lang="en-US" sz="2800" b="1" dirty="0" err="1" smtClean="0">
                <a:latin typeface="Courier New" pitchFamily="49" charset="0"/>
                <a:cs typeface="Courier New" pitchFamily="49" charset="0"/>
              </a:rPr>
              <a:t>itr</a:t>
            </a:r>
            <a:r>
              <a:rPr lang="en-US" sz="2800" b="1" dirty="0" smtClean="0">
                <a:latin typeface="Courier New" pitchFamily="49" charset="0"/>
                <a:cs typeface="Courier New" pitchFamily="49" charset="0"/>
              </a:rPr>
              <a:t> i=l.begin(); i!=l.end(); ++i)</a:t>
            </a:r>
          </a:p>
          <a:p>
            <a:pPr>
              <a:buNone/>
            </a:pPr>
            <a:r>
              <a:rPr lang="en-US" sz="2800" b="1" dirty="0" smtClean="0">
                <a:latin typeface="Courier New" pitchFamily="49" charset="0"/>
                <a:cs typeface="Courier New" pitchFamily="49" charset="0"/>
              </a:rPr>
              <a:t>{</a:t>
            </a:r>
          </a:p>
          <a:p>
            <a:pPr>
              <a:buNone/>
            </a:pPr>
            <a:r>
              <a:rPr lang="en-US" sz="2800" b="1" dirty="0" smtClean="0">
                <a:latin typeface="Courier New" pitchFamily="49" charset="0"/>
                <a:cs typeface="Courier New" pitchFamily="49" charset="0"/>
              </a:rPr>
              <a:t>   if( *i == 3 )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l.erase</a:t>
            </a:r>
            <a:r>
              <a:rPr lang="en-US" sz="2800" b="1" dirty="0" smtClean="0">
                <a:latin typeface="Courier New" pitchFamily="49" charset="0"/>
                <a:cs typeface="Courier New" pitchFamily="49" charset="0"/>
              </a:rPr>
              <a:t>( i );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invalidates i</a:t>
            </a:r>
          </a:p>
          <a:p>
            <a:pPr>
              <a:buNone/>
            </a:pPr>
            <a:r>
              <a:rPr lang="en-US" sz="2800" b="1" dirty="0" smtClean="0">
                <a:latin typeface="Courier New" pitchFamily="49" charset="0"/>
                <a:cs typeface="Courier New" pitchFamily="49" charset="0"/>
              </a:rPr>
              <a:t>}</a:t>
            </a:r>
            <a:endParaRPr lang="en-US" sz="2800" b="1" dirty="0" smtClean="0">
              <a:solidFill>
                <a:schemeClr val="accent2">
                  <a:lumMod val="50000"/>
                </a:schemeClr>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Reserved Identifiers</a:t>
            </a:r>
            <a:endParaRPr lang="en-US" dirty="0"/>
          </a:p>
        </p:txBody>
      </p:sp>
      <p:sp>
        <p:nvSpPr>
          <p:cNvPr id="3" name="Content Placeholder 2"/>
          <p:cNvSpPr>
            <a:spLocks noGrp="1"/>
          </p:cNvSpPr>
          <p:nvPr>
            <p:ph idx="4294967295"/>
          </p:nvPr>
        </p:nvSpPr>
        <p:spPr>
          <a:xfrm>
            <a:off x="381000" y="1097280"/>
            <a:ext cx="8443913" cy="5872377"/>
          </a:xfrm>
          <a:prstGeom prst="rect">
            <a:avLst/>
          </a:prstGeom>
        </p:spPr>
        <p:txBody>
          <a:bodyPr/>
          <a:lstStyle/>
          <a:p>
            <a:pPr>
              <a:buNone/>
            </a:pP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re-defines a reserved function</a:t>
            </a:r>
            <a:endParaRPr lang="en-US" sz="28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int </a:t>
            </a:r>
            <a:r>
              <a:rPr lang="en-US" sz="2800" b="1" dirty="0" err="1" smtClean="0">
                <a:latin typeface="Courier New" pitchFamily="49" charset="0"/>
                <a:cs typeface="Courier New" pitchFamily="49" charset="0"/>
              </a:rPr>
              <a:t>atoi</a:t>
            </a:r>
            <a:r>
              <a:rPr lang="en-US" sz="2800" b="1" dirty="0" smtClean="0">
                <a:latin typeface="Courier New" pitchFamily="49" charset="0"/>
                <a:cs typeface="Courier New" pitchFamily="49" charset="0"/>
              </a:rPr>
              <a:t>(const char*) { return 1; }</a:t>
            </a:r>
          </a:p>
          <a:p>
            <a:pPr>
              <a:buNone/>
            </a:pPr>
            <a:endParaRPr lang="en-US" sz="2000" b="1" dirty="0" smtClean="0">
              <a:latin typeface="Courier New" pitchFamily="49" charset="0"/>
              <a:cs typeface="Courier New" pitchFamily="49" charset="0"/>
            </a:endParaRPr>
          </a:p>
          <a:p>
            <a:pPr>
              <a:buNone/>
            </a:pP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a:t>
            </a:r>
            <a:r>
              <a:rPr lang="en-US" sz="2800" b="1" dirty="0" err="1" smtClean="0">
                <a:solidFill>
                  <a:schemeClr val="accent2">
                    <a:lumMod val="50000"/>
                  </a:schemeClr>
                </a:solidFill>
                <a:latin typeface="Courier New" pitchFamily="49" charset="0"/>
                <a:cs typeface="Courier New" pitchFamily="49" charset="0"/>
                <a:sym typeface="Wingdings"/>
              </a:rPr>
              <a:t>xor</a:t>
            </a:r>
            <a:r>
              <a:rPr lang="en-US" sz="2800" b="1" dirty="0" smtClean="0">
                <a:solidFill>
                  <a:schemeClr val="accent2">
                    <a:lumMod val="50000"/>
                  </a:schemeClr>
                </a:solidFill>
                <a:latin typeface="Courier New" pitchFamily="49" charset="0"/>
                <a:cs typeface="Courier New" pitchFamily="49" charset="0"/>
                <a:sym typeface="Wingdings"/>
              </a:rPr>
              <a:t> is an alt. reserved word</a:t>
            </a:r>
            <a:endParaRPr lang="en-US" sz="28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int </a:t>
            </a:r>
            <a:r>
              <a:rPr lang="en-US" sz="2800" b="1" dirty="0" err="1" smtClean="0">
                <a:latin typeface="Courier New" pitchFamily="49" charset="0"/>
                <a:cs typeface="Courier New" pitchFamily="49" charset="0"/>
              </a:rPr>
              <a:t>xor</a:t>
            </a:r>
            <a:r>
              <a:rPr lang="en-US" sz="2800" b="1" dirty="0" smtClean="0">
                <a:latin typeface="Courier New" pitchFamily="49" charset="0"/>
                <a:cs typeface="Courier New" pitchFamily="49" charset="0"/>
              </a:rPr>
              <a:t>(int i, int j) { return </a:t>
            </a:r>
            <a:r>
              <a:rPr lang="en-US" sz="2800" b="1" dirty="0" err="1" smtClean="0">
                <a:latin typeface="Courier New" pitchFamily="49" charset="0"/>
                <a:cs typeface="Courier New" pitchFamily="49" charset="0"/>
              </a:rPr>
              <a:t>i^j</a:t>
            </a:r>
            <a:r>
              <a:rPr lang="en-US" sz="2800" b="1" dirty="0" smtClean="0">
                <a:latin typeface="Courier New" pitchFamily="49" charset="0"/>
                <a:cs typeface="Courier New" pitchFamily="49" charset="0"/>
              </a:rPr>
              <a:t>; }</a:t>
            </a:r>
          </a:p>
          <a:p>
            <a:pPr>
              <a:buNone/>
            </a:pPr>
            <a:endParaRPr lang="en-US" sz="20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#define new MY_NEW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reserved</a:t>
            </a:r>
          </a:p>
          <a:p>
            <a:pPr>
              <a:buNone/>
            </a:pPr>
            <a:r>
              <a:rPr lang="en-US" sz="2800" b="1" dirty="0" smtClean="0">
                <a:latin typeface="Courier New" pitchFamily="49" charset="0"/>
                <a:cs typeface="Courier New" pitchFamily="49" charset="0"/>
              </a:rPr>
              <a:t>#define __</a:t>
            </a:r>
            <a:r>
              <a:rPr lang="en-US" sz="2800" b="1" dirty="0" err="1" smtClean="0">
                <a:latin typeface="Courier New" pitchFamily="49" charset="0"/>
                <a:cs typeface="Courier New" pitchFamily="49" charset="0"/>
              </a:rPr>
              <a:t>cplusplus</a:t>
            </a:r>
            <a:r>
              <a:rPr lang="en-US" sz="2800" b="1" dirty="0" smtClean="0">
                <a:latin typeface="Courier New" pitchFamily="49" charset="0"/>
                <a:cs typeface="Courier New" pitchFamily="49" charset="0"/>
              </a:rPr>
              <a:t> 1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reserved</a:t>
            </a:r>
            <a:endParaRPr lang="en-US" sz="28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#define _</a:t>
            </a:r>
            <a:r>
              <a:rPr lang="en-US" sz="2800" b="1" dirty="0" err="1" smtClean="0">
                <a:latin typeface="Courier New" pitchFamily="49" charset="0"/>
                <a:cs typeface="Courier New" pitchFamily="49" charset="0"/>
              </a:rPr>
              <a:t>Amtyp</a:t>
            </a:r>
            <a:r>
              <a:rPr lang="en-US" sz="2800" b="1" dirty="0" smtClean="0">
                <a:latin typeface="Courier New" pitchFamily="49" charset="0"/>
                <a:cs typeface="Courier New" pitchFamily="49" charset="0"/>
              </a:rPr>
              <a:t> A_TYPE </a:t>
            </a:r>
            <a:r>
              <a:rPr lang="en-US" sz="2800" b="1" dirty="0" smtClean="0">
                <a:solidFill>
                  <a:schemeClr val="accent2">
                    <a:lumMod val="50000"/>
                  </a:schemeClr>
                </a:solidFill>
                <a:latin typeface="Courier New" pitchFamily="49" charset="0"/>
                <a:cs typeface="Courier New" pitchFamily="49" charset="0"/>
              </a:rPr>
              <a:t>// </a:t>
            </a:r>
            <a:r>
              <a:rPr lang="en-US" sz="2800" b="1" dirty="0" smtClean="0">
                <a:solidFill>
                  <a:srgbClr val="E8572F"/>
                </a:solidFill>
                <a:latin typeface="Courier New" pitchFamily="49" charset="0"/>
                <a:cs typeface="Courier New" pitchFamily="49" charset="0"/>
                <a:sym typeface="Wingdings"/>
              </a:rPr>
              <a:t></a:t>
            </a:r>
            <a:r>
              <a:rPr lang="en-US" sz="2800" b="1" dirty="0" smtClean="0">
                <a:solidFill>
                  <a:schemeClr val="accent2">
                    <a:lumMod val="50000"/>
                  </a:schemeClr>
                </a:solidFill>
                <a:latin typeface="Courier New" pitchFamily="49" charset="0"/>
                <a:cs typeface="Courier New" pitchFamily="49" charset="0"/>
                <a:sym typeface="Wingdings"/>
              </a:rPr>
              <a:t> reserved</a:t>
            </a:r>
          </a:p>
          <a:p>
            <a:pPr>
              <a:buNone/>
            </a:pPr>
            <a:endParaRPr lang="en-US" sz="2800" b="1" dirty="0" smtClean="0">
              <a:latin typeface="Courier New" pitchFamily="49" charset="0"/>
              <a:cs typeface="Courier New" pitchFamily="49" charset="0"/>
            </a:endParaRPr>
          </a:p>
          <a:p>
            <a:pPr>
              <a:buNone/>
            </a:pPr>
            <a:endParaRPr lang="en-US" sz="2800" b="1" dirty="0" smtClean="0">
              <a:latin typeface="Courier New" pitchFamily="49" charset="0"/>
              <a:cs typeface="Courier New" pitchFamily="49" charset="0"/>
            </a:endParaRPr>
          </a:p>
          <a:p>
            <a:pPr>
              <a:buNone/>
            </a:pPr>
            <a:endParaRPr lang="en-US" sz="2800" b="1" dirty="0">
              <a:latin typeface="Courier New" pitchFamily="49" charset="0"/>
              <a:cs typeface="Courier New" pitchFamily="49"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6" y="228600"/>
            <a:ext cx="8515350" cy="701731"/>
          </a:xfrm>
        </p:spPr>
        <p:txBody>
          <a:bodyPr/>
          <a:lstStyle/>
          <a:p>
            <a:r>
              <a:rPr lang="en-US" sz="4400" dirty="0" smtClean="0"/>
              <a:t>Pop Quiz</a:t>
            </a:r>
            <a:endParaRPr lang="en-US" sz="4400" dirty="0"/>
          </a:p>
        </p:txBody>
      </p:sp>
      <p:sp>
        <p:nvSpPr>
          <p:cNvPr id="3" name="Content Placeholder 2"/>
          <p:cNvSpPr>
            <a:spLocks noGrp="1"/>
          </p:cNvSpPr>
          <p:nvPr>
            <p:ph idx="4294967295"/>
          </p:nvPr>
        </p:nvSpPr>
        <p:spPr>
          <a:xfrm>
            <a:off x="381000" y="1097280"/>
            <a:ext cx="8443913" cy="4275016"/>
          </a:xfrm>
          <a:prstGeom prst="rect">
            <a:avLst/>
          </a:prstGeom>
        </p:spPr>
        <p:txBody>
          <a:bodyPr/>
          <a:lstStyle/>
          <a:p>
            <a:pPr>
              <a:buNone/>
            </a:pPr>
            <a:r>
              <a:rPr lang="en-US" sz="2600" b="1" dirty="0" smtClean="0">
                <a:latin typeface="Courier New" pitchFamily="49" charset="0"/>
                <a:cs typeface="Courier New" pitchFamily="49" charset="0"/>
              </a:rPr>
              <a:t>double f = 18 / 0.0;</a:t>
            </a:r>
          </a:p>
          <a:p>
            <a:pPr>
              <a:buNone/>
            </a:pPr>
            <a:r>
              <a:rPr lang="en-US" sz="2600" b="1" dirty="0" smtClean="0">
                <a:latin typeface="Courier New" pitchFamily="49" charset="0"/>
                <a:cs typeface="Courier New" pitchFamily="49" charset="0"/>
              </a:rPr>
              <a:t>int i = h(), g();</a:t>
            </a:r>
          </a:p>
          <a:p>
            <a:pPr>
              <a:buNone/>
            </a:pPr>
            <a:r>
              <a:rPr lang="en-US" sz="2600" b="1" dirty="0" smtClean="0">
                <a:latin typeface="Courier New" pitchFamily="49" charset="0"/>
                <a:cs typeface="Courier New" pitchFamily="49" charset="0"/>
              </a:rPr>
              <a:t>const int i = 42; *(int*)&amp;i = 43;</a:t>
            </a:r>
          </a:p>
          <a:p>
            <a:pPr>
              <a:buNone/>
            </a:pPr>
            <a:r>
              <a:rPr lang="en-US" sz="2500" b="1" dirty="0" smtClean="0">
                <a:latin typeface="Courier New" pitchFamily="49" charset="0"/>
                <a:cs typeface="Courier New" pitchFamily="49" charset="0"/>
              </a:rPr>
              <a:t>template&lt;class T&gt; class X {X&lt;T*&gt; x;}; X x;</a:t>
            </a:r>
          </a:p>
          <a:p>
            <a:pPr>
              <a:buNone/>
            </a:pPr>
            <a:r>
              <a:rPr lang="en-US" sz="2600" b="1" dirty="0" smtClean="0">
                <a:latin typeface="Courier New" pitchFamily="49" charset="0"/>
                <a:cs typeface="Courier New" pitchFamily="49" charset="0"/>
              </a:rPr>
              <a:t>#define _Alloc MyAlloc</a:t>
            </a:r>
          </a:p>
          <a:p>
            <a:pPr>
              <a:buNone/>
            </a:pPr>
            <a:r>
              <a:rPr lang="en-US" sz="2600" b="1" dirty="0" smtClean="0">
                <a:latin typeface="Courier New" pitchFamily="49" charset="0"/>
                <a:cs typeface="Courier New" pitchFamily="49" charset="0"/>
              </a:rPr>
              <a:t>double d[1024][1024][1024][1024];</a:t>
            </a:r>
          </a:p>
          <a:p>
            <a:pPr>
              <a:buNone/>
            </a:pPr>
            <a:r>
              <a:rPr lang="en-US" sz="2600" b="1" dirty="0" smtClean="0">
                <a:latin typeface="Courier New" pitchFamily="49" charset="0"/>
                <a:cs typeface="Courier New" pitchFamily="49" charset="0"/>
              </a:rPr>
              <a:t>*d++ = t[*s++] * 16 + t[*s++];</a:t>
            </a:r>
          </a:p>
          <a:p>
            <a:pPr>
              <a:buNone/>
            </a:pPr>
            <a:r>
              <a:rPr lang="en-US" sz="2600" b="1" dirty="0" smtClean="0">
                <a:latin typeface="Courier New" pitchFamily="49" charset="0"/>
                <a:cs typeface="Courier New" pitchFamily="49" charset="0"/>
              </a:rPr>
              <a:t>delete 0;</a:t>
            </a:r>
          </a:p>
          <a:p>
            <a:pPr>
              <a:buNone/>
            </a:pPr>
            <a:r>
              <a:rPr lang="en-US" sz="2600" b="1" dirty="0" smtClean="0">
                <a:latin typeface="Courier New" pitchFamily="49" charset="0"/>
                <a:cs typeface="Courier New" pitchFamily="49" charset="0"/>
              </a:rPr>
              <a:t>int x = 78765; x *= 201531;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4294967295"/>
          </p:nvPr>
        </p:nvSpPr>
        <p:spPr>
          <a:xfrm>
            <a:off x="381000" y="1097280"/>
            <a:ext cx="8443913" cy="4524315"/>
          </a:xfrm>
          <a:prstGeom prst="rect">
            <a:avLst/>
          </a:prstGeom>
        </p:spPr>
        <p:txBody>
          <a:bodyPr/>
          <a:lstStyle/>
          <a:p>
            <a:r>
              <a:rPr lang="en-US" dirty="0" smtClean="0"/>
              <a:t>Always always avoid undefined behavior</a:t>
            </a:r>
          </a:p>
          <a:p>
            <a:r>
              <a:rPr lang="en-US" dirty="0" smtClean="0"/>
              <a:t>Separate out implementation-defined behavior</a:t>
            </a:r>
          </a:p>
          <a:p>
            <a:r>
              <a:rPr lang="en-US" dirty="0" smtClean="0"/>
              <a:t>Get a copy of the Standard. No, really.</a:t>
            </a:r>
          </a:p>
          <a:p>
            <a:r>
              <a:rPr lang="en-US" dirty="0" smtClean="0"/>
              <a:t>Compile at the highest warning level</a:t>
            </a:r>
          </a:p>
          <a:p>
            <a:r>
              <a:rPr lang="en-US" dirty="0" smtClean="0"/>
              <a:t>Use multiple compilers</a:t>
            </a:r>
          </a:p>
          <a:p>
            <a:r>
              <a:rPr lang="en-US" dirty="0" smtClean="0"/>
              <a:t>Use static analysis tools (/analyze, lint)</a:t>
            </a:r>
          </a:p>
          <a:p>
            <a:r>
              <a:rPr lang="en-US" dirty="0" smtClean="0"/>
              <a:t>Enable STL iterator debugging flags</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 Answers</a:t>
            </a:r>
            <a:endParaRPr lang="en-US" dirty="0"/>
          </a:p>
        </p:txBody>
      </p:sp>
      <p:sp>
        <p:nvSpPr>
          <p:cNvPr id="3" name="Content Placeholder 2"/>
          <p:cNvSpPr>
            <a:spLocks noGrp="1"/>
          </p:cNvSpPr>
          <p:nvPr>
            <p:ph idx="4294967295"/>
          </p:nvPr>
        </p:nvSpPr>
        <p:spPr>
          <a:xfrm>
            <a:off x="381000" y="1097280"/>
            <a:ext cx="8443913" cy="4293483"/>
          </a:xfrm>
          <a:prstGeom prst="rect">
            <a:avLst/>
          </a:prstGeom>
        </p:spPr>
        <p:txBody>
          <a:bodyPr/>
          <a:lstStyle/>
          <a:p>
            <a:pPr>
              <a:buNone/>
            </a:pPr>
            <a:r>
              <a:rPr lang="en-US" sz="2600" b="1" dirty="0" smtClean="0">
                <a:latin typeface="Courier New" pitchFamily="49" charset="0"/>
                <a:cs typeface="Courier New" pitchFamily="49" charset="0"/>
              </a:rPr>
              <a:t>double f = 18 / 0.0;                   </a:t>
            </a:r>
            <a:r>
              <a:rPr lang="en-US" sz="2600" b="1" dirty="0" smtClean="0">
                <a:solidFill>
                  <a:srgbClr val="E8572F"/>
                </a:solidFill>
                <a:latin typeface="Courier New" pitchFamily="49" charset="0"/>
                <a:cs typeface="Courier New" pitchFamily="49" charset="0"/>
                <a:sym typeface="Wingdings"/>
              </a:rPr>
              <a:t></a:t>
            </a:r>
            <a:endParaRPr lang="en-US" sz="2600" b="1" dirty="0" smtClean="0">
              <a:solidFill>
                <a:srgbClr val="E8572F"/>
              </a:solidFill>
              <a:latin typeface="Courier New" pitchFamily="49" charset="0"/>
              <a:cs typeface="Courier New" pitchFamily="49" charset="0"/>
            </a:endParaRPr>
          </a:p>
          <a:p>
            <a:pPr>
              <a:buNone/>
            </a:pPr>
            <a:r>
              <a:rPr lang="en-US" sz="2600" b="1" dirty="0" smtClean="0">
                <a:latin typeface="Courier New" pitchFamily="49" charset="0"/>
                <a:cs typeface="Courier New" pitchFamily="49" charset="0"/>
              </a:rPr>
              <a:t>int i = h(), g();   </a:t>
            </a:r>
            <a:r>
              <a:rPr lang="en-US" sz="2600" b="1" dirty="0" smtClean="0">
                <a:solidFill>
                  <a:schemeClr val="accent2">
                    <a:lumMod val="50000"/>
                  </a:schemeClr>
                </a:solidFill>
                <a:latin typeface="Courier New" pitchFamily="49" charset="0"/>
                <a:cs typeface="Courier New" pitchFamily="49" charset="0"/>
              </a:rPr>
              <a:t>// h(), i=h(), g()</a:t>
            </a:r>
            <a:r>
              <a:rPr lang="en-US" sz="2600" b="1" dirty="0" smtClean="0">
                <a:latin typeface="Courier New" pitchFamily="49" charset="0"/>
                <a:cs typeface="Courier New" pitchFamily="49" charset="0"/>
              </a:rPr>
              <a:t> </a:t>
            </a:r>
            <a:r>
              <a:rPr lang="en-US" sz="2600" b="1" dirty="0" smtClean="0">
                <a:solidFill>
                  <a:srgbClr val="E8572F"/>
                </a:solidFill>
                <a:latin typeface="Courier New" pitchFamily="49" charset="0"/>
                <a:cs typeface="Courier New" pitchFamily="49" charset="0"/>
                <a:sym typeface="Wingdings" pitchFamily="2" charset="2"/>
              </a:rPr>
              <a:t></a:t>
            </a:r>
            <a:endParaRPr lang="en-US" sz="2600" b="1" dirty="0" smtClean="0">
              <a:solidFill>
                <a:srgbClr val="E8572F"/>
              </a:solidFill>
              <a:latin typeface="Courier New" pitchFamily="49" charset="0"/>
              <a:cs typeface="Courier New" pitchFamily="49" charset="0"/>
            </a:endParaRPr>
          </a:p>
          <a:p>
            <a:pPr>
              <a:buNone/>
            </a:pPr>
            <a:r>
              <a:rPr lang="en-US" sz="2600" b="1" dirty="0" smtClean="0">
                <a:latin typeface="Courier New" pitchFamily="49" charset="0"/>
                <a:cs typeface="Courier New" pitchFamily="49" charset="0"/>
              </a:rPr>
              <a:t>const int i = 42; *(int*)&amp;i = 43;      </a:t>
            </a:r>
            <a:r>
              <a:rPr lang="en-US" sz="2600" b="1" dirty="0" smtClean="0">
                <a:solidFill>
                  <a:srgbClr val="E8572F"/>
                </a:solidFill>
                <a:latin typeface="Courier New" pitchFamily="49" charset="0"/>
                <a:cs typeface="Courier New" pitchFamily="49" charset="0"/>
                <a:sym typeface="Wingdings"/>
              </a:rPr>
              <a:t></a:t>
            </a:r>
            <a:endParaRPr lang="en-US" sz="2600" b="1" dirty="0" smtClean="0">
              <a:solidFill>
                <a:srgbClr val="E8572F"/>
              </a:solidFill>
              <a:latin typeface="Courier New" pitchFamily="49" charset="0"/>
              <a:cs typeface="Courier New" pitchFamily="49" charset="0"/>
            </a:endParaRPr>
          </a:p>
          <a:p>
            <a:pPr>
              <a:buNone/>
            </a:pPr>
            <a:r>
              <a:rPr lang="en-US" sz="2400" b="1" dirty="0" smtClean="0">
                <a:latin typeface="Courier New" pitchFamily="49" charset="0"/>
                <a:cs typeface="Courier New" pitchFamily="49" charset="0"/>
              </a:rPr>
              <a:t>template&lt;class T&gt; class X {X&lt;T*&gt; x;}; X </a:t>
            </a:r>
            <a:r>
              <a:rPr lang="en-US" sz="2400" b="1" dirty="0" err="1" smtClean="0">
                <a:latin typeface="Courier New" pitchFamily="49" charset="0"/>
                <a:cs typeface="Courier New" pitchFamily="49" charset="0"/>
              </a:rPr>
              <a:t>x</a:t>
            </a:r>
            <a:r>
              <a:rPr lang="en-US" sz="2400" b="1" dirty="0" smtClean="0">
                <a:latin typeface="Courier New" pitchFamily="49" charset="0"/>
                <a:cs typeface="Courier New" pitchFamily="49" charset="0"/>
              </a:rPr>
              <a:t>;</a:t>
            </a:r>
            <a:r>
              <a:rPr lang="en-US" sz="1100" b="1" dirty="0" smtClean="0">
                <a:solidFill>
                  <a:srgbClr val="E8572F"/>
                </a:solidFill>
                <a:latin typeface="Courier New" pitchFamily="49" charset="0"/>
                <a:cs typeface="Courier New" pitchFamily="49" charset="0"/>
                <a:sym typeface="Wingdings" pitchFamily="2" charset="2"/>
              </a:rPr>
              <a:t> </a:t>
            </a:r>
            <a:r>
              <a:rPr lang="en-US" sz="2600" b="1" dirty="0" smtClean="0">
                <a:solidFill>
                  <a:srgbClr val="E8572F"/>
                </a:solidFill>
                <a:latin typeface="Courier New" pitchFamily="49" charset="0"/>
                <a:cs typeface="Courier New" pitchFamily="49" charset="0"/>
                <a:sym typeface="Wingdings"/>
              </a:rPr>
              <a:t></a:t>
            </a:r>
            <a:endParaRPr lang="en-US" sz="2600" b="1" dirty="0" smtClean="0">
              <a:solidFill>
                <a:srgbClr val="E8572F"/>
              </a:solidFill>
              <a:latin typeface="Courier New" pitchFamily="49" charset="0"/>
              <a:cs typeface="Courier New" pitchFamily="49" charset="0"/>
            </a:endParaRPr>
          </a:p>
          <a:p>
            <a:pPr>
              <a:buNone/>
            </a:pPr>
            <a:r>
              <a:rPr lang="en-US" sz="2600" b="1" dirty="0" smtClean="0">
                <a:latin typeface="Courier New" pitchFamily="49" charset="0"/>
                <a:cs typeface="Courier New" pitchFamily="49" charset="0"/>
              </a:rPr>
              <a:t>#define _Alloc </a:t>
            </a:r>
            <a:r>
              <a:rPr lang="en-US" sz="2600" b="1" dirty="0" err="1" smtClean="0">
                <a:latin typeface="Courier New" pitchFamily="49" charset="0"/>
                <a:cs typeface="Courier New" pitchFamily="49" charset="0"/>
              </a:rPr>
              <a:t>MyAlloc</a:t>
            </a:r>
            <a:r>
              <a:rPr lang="en-US" sz="2600" b="1" dirty="0" smtClean="0">
                <a:latin typeface="Courier New" pitchFamily="49" charset="0"/>
                <a:cs typeface="Courier New" pitchFamily="49" charset="0"/>
              </a:rPr>
              <a:t>                 </a:t>
            </a:r>
            <a:r>
              <a:rPr lang="en-US" sz="2600" b="1" dirty="0" smtClean="0">
                <a:solidFill>
                  <a:srgbClr val="E8572F"/>
                </a:solidFill>
                <a:latin typeface="Courier New" pitchFamily="49" charset="0"/>
                <a:cs typeface="Courier New" pitchFamily="49" charset="0"/>
                <a:sym typeface="Wingdings"/>
              </a:rPr>
              <a:t></a:t>
            </a:r>
            <a:endParaRPr lang="en-US" sz="2600" b="1" dirty="0" smtClean="0">
              <a:solidFill>
                <a:srgbClr val="E8572F"/>
              </a:solidFill>
              <a:latin typeface="Courier New" pitchFamily="49" charset="0"/>
              <a:cs typeface="Courier New" pitchFamily="49" charset="0"/>
            </a:endParaRPr>
          </a:p>
          <a:p>
            <a:pPr>
              <a:buNone/>
            </a:pPr>
            <a:r>
              <a:rPr lang="en-US" sz="2600" b="1" dirty="0" smtClean="0">
                <a:latin typeface="Courier New" pitchFamily="49" charset="0"/>
                <a:cs typeface="Courier New" pitchFamily="49" charset="0"/>
              </a:rPr>
              <a:t>double d[1024][1024][1024][1024];      </a:t>
            </a:r>
            <a:r>
              <a:rPr lang="en-US" sz="2600" b="1" dirty="0" smtClean="0">
                <a:solidFill>
                  <a:srgbClr val="E8572F"/>
                </a:solidFill>
                <a:latin typeface="Courier New" pitchFamily="49" charset="0"/>
                <a:cs typeface="Courier New" pitchFamily="49" charset="0"/>
                <a:sym typeface="Wingdings"/>
              </a:rPr>
              <a:t></a:t>
            </a:r>
            <a:endParaRPr lang="en-US" sz="2600" b="1" dirty="0" smtClean="0">
              <a:solidFill>
                <a:srgbClr val="E8572F"/>
              </a:solidFill>
              <a:latin typeface="Courier New" pitchFamily="49" charset="0"/>
              <a:cs typeface="Courier New" pitchFamily="49" charset="0"/>
            </a:endParaRPr>
          </a:p>
          <a:p>
            <a:pPr>
              <a:buNone/>
            </a:pPr>
            <a:r>
              <a:rPr lang="en-US" sz="2600" b="1" dirty="0" smtClean="0">
                <a:latin typeface="Courier New" pitchFamily="49" charset="0"/>
                <a:cs typeface="Courier New" pitchFamily="49" charset="0"/>
              </a:rPr>
              <a:t>*d++ = t[*s++] * 16 + t[*s++];         </a:t>
            </a:r>
            <a:r>
              <a:rPr lang="en-US" sz="2600" b="1" dirty="0" smtClean="0">
                <a:solidFill>
                  <a:srgbClr val="E8572F"/>
                </a:solidFill>
                <a:latin typeface="Courier New" pitchFamily="49" charset="0"/>
                <a:cs typeface="Courier New" pitchFamily="49" charset="0"/>
                <a:sym typeface="Wingdings"/>
              </a:rPr>
              <a:t></a:t>
            </a:r>
            <a:endParaRPr lang="en-US" sz="2600" b="1" dirty="0" smtClean="0">
              <a:solidFill>
                <a:srgbClr val="E8572F"/>
              </a:solidFill>
              <a:latin typeface="Courier New" pitchFamily="49" charset="0"/>
              <a:cs typeface="Courier New" pitchFamily="49" charset="0"/>
            </a:endParaRPr>
          </a:p>
          <a:p>
            <a:pPr>
              <a:buNone/>
            </a:pPr>
            <a:r>
              <a:rPr lang="en-US" sz="2600" b="1" dirty="0" smtClean="0">
                <a:latin typeface="Courier New" pitchFamily="49" charset="0"/>
                <a:cs typeface="Courier New" pitchFamily="49" charset="0"/>
              </a:rPr>
              <a:t>delete 0;                              </a:t>
            </a:r>
            <a:r>
              <a:rPr lang="en-US" sz="2600" b="1" dirty="0" smtClean="0">
                <a:solidFill>
                  <a:srgbClr val="E8572F"/>
                </a:solidFill>
                <a:latin typeface="Courier New" pitchFamily="49" charset="0"/>
                <a:cs typeface="Courier New" pitchFamily="49" charset="0"/>
                <a:sym typeface="Wingdings" pitchFamily="2" charset="2"/>
              </a:rPr>
              <a:t></a:t>
            </a:r>
            <a:endParaRPr lang="en-US" sz="2600" b="1" dirty="0" smtClean="0">
              <a:solidFill>
                <a:srgbClr val="E8572F"/>
              </a:solidFill>
              <a:latin typeface="Courier New" pitchFamily="49" charset="0"/>
              <a:cs typeface="Courier New" pitchFamily="49" charset="0"/>
            </a:endParaRPr>
          </a:p>
          <a:p>
            <a:pPr>
              <a:buNone/>
            </a:pPr>
            <a:r>
              <a:rPr lang="en-US" sz="2600" b="1" dirty="0" smtClean="0">
                <a:latin typeface="Courier New" pitchFamily="49" charset="0"/>
                <a:cs typeface="Courier New" pitchFamily="49" charset="0"/>
              </a:rPr>
              <a:t>int x = 78765; x *= 201531;</a:t>
            </a:r>
            <a:r>
              <a:rPr lang="en-US" sz="2600" b="1" dirty="0" smtClean="0">
                <a:latin typeface="Courier New" pitchFamily="49" charset="0"/>
                <a:cs typeface="Courier New" pitchFamily="49" charset="0"/>
                <a:sym typeface="Wingdings"/>
              </a:rPr>
              <a:t>            </a:t>
            </a:r>
            <a:r>
              <a:rPr lang="en-US" sz="2600" b="1" dirty="0" smtClean="0">
                <a:solidFill>
                  <a:srgbClr val="E8572F"/>
                </a:solidFill>
                <a:latin typeface="Courier New" pitchFamily="49" charset="0"/>
                <a:cs typeface="Courier New" pitchFamily="49" charset="0"/>
                <a:sym typeface="Wingdings"/>
              </a:rPr>
              <a:t></a:t>
            </a:r>
            <a:endParaRPr lang="en-US" sz="2600" b="1" dirty="0" smtClean="0">
              <a:solidFill>
                <a:srgbClr val="E8572F"/>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9525" y="4135438"/>
            <a:ext cx="9118600" cy="339725"/>
          </a:xfrm>
          <a:prstGeom prst="rect">
            <a:avLst/>
          </a:prstGeom>
          <a:noFill/>
          <a:ln w="9525">
            <a:noFill/>
            <a:miter lim="800000"/>
            <a:headEnd/>
            <a:tailEnd/>
          </a:ln>
        </p:spPr>
        <p:txBody>
          <a:bodyPr>
            <a:spAutoFit/>
          </a:bodyPr>
          <a:lstStyle/>
          <a:p>
            <a:pPr algn="ctr">
              <a:lnSpc>
                <a:spcPct val="90000"/>
              </a:lnSpc>
            </a:pPr>
            <a:r>
              <a:rPr lang="en-US">
                <a:solidFill>
                  <a:srgbClr val="F4793A"/>
                </a:solidFill>
                <a:hlinkClick r:id="rId3"/>
              </a:rPr>
              <a:t>www.xnagamefest.com</a:t>
            </a:r>
            <a:endParaRPr lang="en-US">
              <a:solidFill>
                <a:srgbClr val="F4793A"/>
              </a:solidFill>
            </a:endParaRPr>
          </a:p>
        </p:txBody>
      </p:sp>
      <p:pic>
        <p:nvPicPr>
          <p:cNvPr id="8195" name="Picture 9" descr="Gamefest2008LogoPPT"/>
          <p:cNvPicPr>
            <a:picLocks noChangeAspect="1" noChangeArrowheads="1"/>
          </p:cNvPicPr>
          <p:nvPr/>
        </p:nvPicPr>
        <p:blipFill>
          <a:blip r:embed="rId4"/>
          <a:srcRect/>
          <a:stretch>
            <a:fillRect/>
          </a:stretch>
        </p:blipFill>
        <p:spPr bwMode="auto">
          <a:xfrm>
            <a:off x="2320925" y="2117725"/>
            <a:ext cx="4498975" cy="1292225"/>
          </a:xfrm>
          <a:prstGeom prst="rect">
            <a:avLst/>
          </a:prstGeom>
          <a:noFill/>
          <a:ln w="9525">
            <a:noFill/>
            <a:miter lim="800000"/>
            <a:headEnd/>
            <a:tailEnd/>
          </a:ln>
        </p:spPr>
      </p:pic>
      <p:pic>
        <p:nvPicPr>
          <p:cNvPr id="8196" name="Picture 11" descr="XNA Logo"/>
          <p:cNvPicPr>
            <a:picLocks noChangeAspect="1" noChangeArrowheads="1"/>
          </p:cNvPicPr>
          <p:nvPr/>
        </p:nvPicPr>
        <p:blipFill>
          <a:blip r:embed="rId5"/>
          <a:srcRect/>
          <a:stretch>
            <a:fillRect/>
          </a:stretch>
        </p:blipFill>
        <p:spPr bwMode="auto">
          <a:xfrm>
            <a:off x="7516813" y="119063"/>
            <a:ext cx="1482725" cy="698500"/>
          </a:xfrm>
          <a:prstGeom prst="rect">
            <a:avLst/>
          </a:prstGeom>
          <a:noFill/>
          <a:ln w="9525">
            <a:noFill/>
            <a:miter lim="800000"/>
            <a:headEnd/>
            <a:tailEnd/>
          </a:ln>
        </p:spPr>
      </p:pic>
      <p:sp>
        <p:nvSpPr>
          <p:cNvPr id="8197" name="Text Box 11"/>
          <p:cNvSpPr txBox="1">
            <a:spLocks noChangeArrowheads="1"/>
          </p:cNvSpPr>
          <p:nvPr/>
        </p:nvSpPr>
        <p:spPr bwMode="auto">
          <a:xfrm>
            <a:off x="5637213" y="6270625"/>
            <a:ext cx="3387725" cy="473075"/>
          </a:xfrm>
          <a:prstGeom prst="rect">
            <a:avLst/>
          </a:prstGeom>
          <a:noFill/>
          <a:ln w="12700">
            <a:noFill/>
            <a:miter lim="800000"/>
            <a:headEnd type="none" w="sm" len="sm"/>
            <a:tailEnd type="none" w="sm" len="sm"/>
          </a:ln>
        </p:spPr>
        <p:txBody>
          <a:bodyPr>
            <a:spAutoFit/>
          </a:bodyPr>
          <a:lstStyle/>
          <a:p>
            <a:pPr algn="r" eaLnBrk="0" hangingPunct="0"/>
            <a:r>
              <a:rPr lang="en-US" sz="900">
                <a:solidFill>
                  <a:srgbClr val="8B9DA7"/>
                </a:solidFill>
                <a:latin typeface="Arial" charset="0"/>
                <a:cs typeface="Arial" charset="0"/>
              </a:rPr>
              <a:t>© 2008 </a:t>
            </a:r>
            <a:r>
              <a:rPr lang="en-US" sz="900">
                <a:solidFill>
                  <a:srgbClr val="8B9DA7"/>
                </a:solidFill>
                <a:cs typeface="Arial" charset="0"/>
              </a:rPr>
              <a:t>Microsoft</a:t>
            </a:r>
            <a:r>
              <a:rPr lang="en-US" sz="900">
                <a:solidFill>
                  <a:srgbClr val="8B9DA7"/>
                </a:solidFill>
                <a:latin typeface="Arial" charset="0"/>
                <a:cs typeface="Arial" charset="0"/>
              </a:rPr>
              <a:t> Corporation. All rights reserved.</a:t>
            </a:r>
          </a:p>
          <a:p>
            <a:pPr algn="r" eaLnBrk="0" hangingPunct="0"/>
            <a:r>
              <a:rPr lang="en-US" sz="800">
                <a:solidFill>
                  <a:srgbClr val="8B9DA7"/>
                </a:solidFill>
                <a:latin typeface="Arial" charset="0"/>
                <a:cs typeface="Arial" charset="0"/>
              </a:rPr>
              <a:t>This presentation is for informational purposes only. </a:t>
            </a:r>
          </a:p>
          <a:p>
            <a:pPr algn="r" eaLnBrk="0" hangingPunct="0"/>
            <a:r>
              <a:rPr lang="en-US" sz="800">
                <a:solidFill>
                  <a:srgbClr val="8B9DA7"/>
                </a:solidFill>
                <a:latin typeface="Arial" charset="0"/>
                <a:cs typeface="Arial" charset="0"/>
              </a:rPr>
              <a:t>Microsoft makes no warranties, express or implied, in this summary.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6" y="228600"/>
            <a:ext cx="8515350" cy="701731"/>
          </a:xfrm>
        </p:spPr>
        <p:txBody>
          <a:bodyPr/>
          <a:lstStyle/>
          <a:p>
            <a:r>
              <a:rPr lang="en-US" sz="4400" dirty="0" smtClean="0"/>
              <a:t>Definition: Undefined Behavior</a:t>
            </a:r>
            <a:endParaRPr lang="en-US" sz="4400" dirty="0"/>
          </a:p>
        </p:txBody>
      </p:sp>
      <p:sp>
        <p:nvSpPr>
          <p:cNvPr id="3" name="Content Placeholder 2"/>
          <p:cNvSpPr>
            <a:spLocks noGrp="1"/>
          </p:cNvSpPr>
          <p:nvPr>
            <p:ph idx="4294967295"/>
          </p:nvPr>
        </p:nvSpPr>
        <p:spPr>
          <a:xfrm>
            <a:off x="381000" y="1097280"/>
            <a:ext cx="8443913" cy="4173450"/>
          </a:xfrm>
          <a:prstGeom prst="rect">
            <a:avLst/>
          </a:prstGeom>
        </p:spPr>
        <p:txBody>
          <a:bodyPr/>
          <a:lstStyle/>
          <a:p>
            <a:r>
              <a:rPr lang="en-US" sz="2800" dirty="0" smtClean="0"/>
              <a:t>“Behavior, such as might arise upon use of an erroneous program construct or erroneous data, for which the Standard imposes no requirements”</a:t>
            </a:r>
          </a:p>
          <a:p>
            <a:r>
              <a:rPr lang="en-US" sz="2800" dirty="0" smtClean="0"/>
              <a:t>“If a program contains no violations of the rules of the Standard, a conforming implementation shall accept and correctly execute the program”</a:t>
            </a:r>
          </a:p>
          <a:p>
            <a:pPr lvl="1"/>
            <a:r>
              <a:rPr lang="en-US" sz="1600" dirty="0" smtClean="0"/>
              <a:t>“Correct execution can include undefined behavior”</a:t>
            </a:r>
            <a:endParaRPr lang="en-US" sz="2400" dirty="0" smtClean="0"/>
          </a:p>
          <a:p>
            <a:r>
              <a:rPr lang="en-US" sz="2800" dirty="0" smtClean="0"/>
              <a:t>Examples: division by zero, accessing an array out of bounds</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6" y="228600"/>
            <a:ext cx="8515350" cy="701731"/>
          </a:xfrm>
        </p:spPr>
        <p:txBody>
          <a:bodyPr/>
          <a:lstStyle/>
          <a:p>
            <a:r>
              <a:rPr lang="en-US" sz="4400" dirty="0" smtClean="0"/>
              <a:t>Definition: Unspecified Behavior</a:t>
            </a:r>
            <a:endParaRPr lang="en-US" sz="4400" dirty="0"/>
          </a:p>
        </p:txBody>
      </p:sp>
      <p:sp>
        <p:nvSpPr>
          <p:cNvPr id="3" name="Content Placeholder 2"/>
          <p:cNvSpPr>
            <a:spLocks noGrp="1"/>
          </p:cNvSpPr>
          <p:nvPr>
            <p:ph idx="4294967295"/>
          </p:nvPr>
        </p:nvSpPr>
        <p:spPr>
          <a:xfrm>
            <a:off x="381000" y="1097280"/>
            <a:ext cx="8443913" cy="3453253"/>
          </a:xfrm>
          <a:prstGeom prst="rect">
            <a:avLst/>
          </a:prstGeom>
        </p:spPr>
        <p:txBody>
          <a:bodyPr/>
          <a:lstStyle/>
          <a:p>
            <a:r>
              <a:rPr lang="en-US" sz="2800" dirty="0" smtClean="0"/>
              <a:t>“Behavior, for a well-formed program construct and correct data, that depends on the implementation”</a:t>
            </a:r>
          </a:p>
          <a:p>
            <a:r>
              <a:rPr lang="en-US" sz="2800" dirty="0" smtClean="0"/>
              <a:t>“The implementation is not required to document which behavior occurs”</a:t>
            </a:r>
          </a:p>
          <a:p>
            <a:r>
              <a:rPr lang="en-US" sz="2800" dirty="0" smtClean="0"/>
              <a:t>Examples: order in which container elements are destroyed, order of evaluation between sequence points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66" y="228600"/>
            <a:ext cx="8515350" cy="1311128"/>
          </a:xfrm>
        </p:spPr>
        <p:txBody>
          <a:bodyPr/>
          <a:lstStyle/>
          <a:p>
            <a:r>
              <a:rPr lang="en-US" sz="4400" dirty="0" smtClean="0"/>
              <a:t>Definition: Implementation-Defined Behavior</a:t>
            </a:r>
            <a:endParaRPr lang="en-US" sz="4400" dirty="0"/>
          </a:p>
        </p:txBody>
      </p:sp>
      <p:sp>
        <p:nvSpPr>
          <p:cNvPr id="3" name="Content Placeholder 2"/>
          <p:cNvSpPr>
            <a:spLocks noGrp="1"/>
          </p:cNvSpPr>
          <p:nvPr>
            <p:ph idx="4294967295"/>
          </p:nvPr>
        </p:nvSpPr>
        <p:spPr>
          <a:xfrm>
            <a:off x="381000" y="1613553"/>
            <a:ext cx="8443913" cy="2548390"/>
          </a:xfrm>
          <a:prstGeom prst="rect">
            <a:avLst/>
          </a:prstGeom>
        </p:spPr>
        <p:txBody>
          <a:bodyPr/>
          <a:lstStyle/>
          <a:p>
            <a:r>
              <a:rPr lang="en-US" sz="2800" dirty="0" smtClean="0"/>
              <a:t>“Behavior, for a well-formed program construct and correct data, that depends on the implementation and that each implementation shall document”</a:t>
            </a:r>
          </a:p>
          <a:p>
            <a:r>
              <a:rPr lang="en-US" sz="2800" dirty="0" smtClean="0"/>
              <a:t>Examples: sizeof(int), whether signed integers use two’s complement</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Areas of Danger</a:t>
            </a:r>
            <a:endParaRPr lang="en-US" dirty="0"/>
          </a:p>
        </p:txBody>
      </p:sp>
      <p:sp>
        <p:nvSpPr>
          <p:cNvPr id="3" name="Content Placeholder 2"/>
          <p:cNvSpPr>
            <a:spLocks noGrp="1"/>
          </p:cNvSpPr>
          <p:nvPr>
            <p:ph sz="half" idx="1"/>
          </p:nvPr>
        </p:nvSpPr>
        <p:spPr>
          <a:xfrm>
            <a:off x="381000" y="1097280"/>
            <a:ext cx="4144963" cy="5133713"/>
          </a:xfrm>
        </p:spPr>
        <p:txBody>
          <a:bodyPr/>
          <a:lstStyle/>
          <a:p>
            <a:r>
              <a:rPr lang="en-US" dirty="0" smtClean="0"/>
              <a:t>Object boundaries</a:t>
            </a:r>
          </a:p>
          <a:p>
            <a:r>
              <a:rPr lang="en-US" dirty="0" smtClean="0"/>
              <a:t>Object lifetime</a:t>
            </a:r>
          </a:p>
          <a:p>
            <a:r>
              <a:rPr lang="en-US" dirty="0" smtClean="0"/>
              <a:t>Function parameters</a:t>
            </a:r>
          </a:p>
          <a:p>
            <a:r>
              <a:rPr lang="en-US" dirty="0" smtClean="0"/>
              <a:t>Memory</a:t>
            </a:r>
          </a:p>
          <a:p>
            <a:r>
              <a:rPr lang="en-US" dirty="0" smtClean="0"/>
              <a:t>Mathematics</a:t>
            </a:r>
          </a:p>
          <a:p>
            <a:r>
              <a:rPr lang="en-US" dirty="0" smtClean="0"/>
              <a:t>Order of evaluation</a:t>
            </a:r>
          </a:p>
          <a:p>
            <a:r>
              <a:rPr lang="en-US" dirty="0" smtClean="0"/>
              <a:t>Conversions</a:t>
            </a:r>
          </a:p>
          <a:p>
            <a:r>
              <a:rPr lang="en-US" dirty="0" smtClean="0"/>
              <a:t>Incomplete builds</a:t>
            </a:r>
          </a:p>
          <a:p>
            <a:pPr>
              <a:buNone/>
            </a:pPr>
            <a:endParaRPr lang="en-US" dirty="0" smtClean="0"/>
          </a:p>
          <a:p>
            <a:endParaRPr lang="en-US" dirty="0"/>
          </a:p>
        </p:txBody>
      </p:sp>
      <p:sp>
        <p:nvSpPr>
          <p:cNvPr id="4" name="Content Placeholder 3"/>
          <p:cNvSpPr>
            <a:spLocks noGrp="1"/>
          </p:cNvSpPr>
          <p:nvPr>
            <p:ph sz="half" idx="2"/>
          </p:nvPr>
        </p:nvSpPr>
        <p:spPr>
          <a:xfrm>
            <a:off x="4678363" y="1097280"/>
            <a:ext cx="4146550" cy="3582519"/>
          </a:xfrm>
        </p:spPr>
        <p:txBody>
          <a:bodyPr/>
          <a:lstStyle/>
          <a:p>
            <a:r>
              <a:rPr lang="en-US" dirty="0" smtClean="0"/>
              <a:t>Const</a:t>
            </a:r>
          </a:p>
          <a:p>
            <a:r>
              <a:rPr lang="en-US" dirty="0" smtClean="0"/>
              <a:t>Pointers</a:t>
            </a:r>
          </a:p>
          <a:p>
            <a:r>
              <a:rPr lang="en-US" dirty="0" smtClean="0"/>
              <a:t>Padding</a:t>
            </a:r>
          </a:p>
          <a:p>
            <a:r>
              <a:rPr lang="en-US" dirty="0" smtClean="0"/>
              <a:t>Standard type sizes</a:t>
            </a:r>
          </a:p>
          <a:p>
            <a:r>
              <a:rPr lang="en-US" dirty="0" smtClean="0"/>
              <a:t>Inheritance</a:t>
            </a:r>
          </a:p>
          <a:p>
            <a:r>
              <a:rPr lang="en-US" dirty="0" smtClean="0"/>
              <a:t>Algorithms</a:t>
            </a:r>
          </a:p>
          <a:p>
            <a:r>
              <a:rPr lang="en-US" dirty="0" smtClean="0"/>
              <a:t>Iterators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Outcomes</a:t>
            </a:r>
            <a:endParaRPr lang="en-US" dirty="0"/>
          </a:p>
        </p:txBody>
      </p:sp>
      <p:sp>
        <p:nvSpPr>
          <p:cNvPr id="3" name="Content Placeholder 2"/>
          <p:cNvSpPr>
            <a:spLocks noGrp="1"/>
          </p:cNvSpPr>
          <p:nvPr>
            <p:ph idx="4294967295"/>
          </p:nvPr>
        </p:nvSpPr>
        <p:spPr>
          <a:xfrm>
            <a:off x="381000" y="1097280"/>
            <a:ext cx="8443913" cy="4616648"/>
          </a:xfrm>
          <a:prstGeom prst="rect">
            <a:avLst/>
          </a:prstGeom>
        </p:spPr>
        <p:txBody>
          <a:bodyPr/>
          <a:lstStyle/>
          <a:p>
            <a:r>
              <a:rPr lang="en-US" sz="2800" dirty="0" smtClean="0"/>
              <a:t>Compiler error (best outcome)</a:t>
            </a:r>
          </a:p>
          <a:p>
            <a:r>
              <a:rPr lang="en-US" sz="2800" dirty="0" smtClean="0"/>
              <a:t>Compiler warning</a:t>
            </a:r>
          </a:p>
          <a:p>
            <a:r>
              <a:rPr lang="en-US" sz="2800" dirty="0" smtClean="0"/>
              <a:t>Analysis tool error</a:t>
            </a:r>
          </a:p>
          <a:p>
            <a:r>
              <a:rPr lang="en-US" sz="2800" dirty="0" smtClean="0"/>
              <a:t>Analysis tool warning</a:t>
            </a:r>
          </a:p>
          <a:p>
            <a:r>
              <a:rPr lang="en-US" sz="2800" dirty="0" smtClean="0"/>
              <a:t>Assertion</a:t>
            </a:r>
          </a:p>
          <a:p>
            <a:r>
              <a:rPr lang="en-US" sz="2800" dirty="0" smtClean="0"/>
              <a:t>Consistent crash, data loss, or corruption</a:t>
            </a:r>
          </a:p>
          <a:p>
            <a:r>
              <a:rPr lang="en-US" sz="2800" dirty="0" smtClean="0"/>
              <a:t>Program termination</a:t>
            </a:r>
          </a:p>
          <a:p>
            <a:r>
              <a:rPr lang="en-US" sz="2800" dirty="0" smtClean="0"/>
              <a:t>Completely unpredictable results</a:t>
            </a:r>
          </a:p>
          <a:p>
            <a:r>
              <a:rPr lang="en-US" sz="2800" dirty="0" smtClean="0"/>
              <a:t>It works (worst outcome)</a:t>
            </a:r>
            <a:endParaRPr lang="en-US" sz="2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Outcome</a:t>
            </a:r>
            <a:endParaRPr lang="en-US" dirty="0"/>
          </a:p>
        </p:txBody>
      </p:sp>
      <p:sp>
        <p:nvSpPr>
          <p:cNvPr id="3" name="Content Placeholder 2"/>
          <p:cNvSpPr>
            <a:spLocks noGrp="1"/>
          </p:cNvSpPr>
          <p:nvPr>
            <p:ph idx="4294967295"/>
          </p:nvPr>
        </p:nvSpPr>
        <p:spPr>
          <a:xfrm>
            <a:off x="381000" y="1097280"/>
            <a:ext cx="8443913" cy="3397853"/>
          </a:xfrm>
          <a:prstGeom prst="rect">
            <a:avLst/>
          </a:prstGeom>
        </p:spPr>
        <p:txBody>
          <a:bodyPr/>
          <a:lstStyle/>
          <a:p>
            <a:pPr>
              <a:buNone/>
            </a:pPr>
            <a:r>
              <a:rPr lang="en-US" sz="2000" b="1" dirty="0" smtClean="0">
                <a:solidFill>
                  <a:schemeClr val="accent2">
                    <a:lumMod val="50000"/>
                  </a:schemeClr>
                </a:solidFill>
                <a:latin typeface="Courier New" pitchFamily="49" charset="0"/>
                <a:cs typeface="Courier New" pitchFamily="49" charset="0"/>
              </a:rPr>
              <a:t>// when GCC 1.17 encountered specific forms of</a:t>
            </a:r>
          </a:p>
          <a:p>
            <a:pPr>
              <a:buNone/>
            </a:pPr>
            <a:r>
              <a:rPr lang="en-US" sz="2000" b="1" dirty="0" smtClean="0">
                <a:solidFill>
                  <a:schemeClr val="accent2">
                    <a:lumMod val="50000"/>
                  </a:schemeClr>
                </a:solidFill>
                <a:latin typeface="Courier New" pitchFamily="49" charset="0"/>
                <a:cs typeface="Courier New" pitchFamily="49" charset="0"/>
              </a:rPr>
              <a:t>// undefined behavior, here’s the code it executed:</a:t>
            </a:r>
          </a:p>
          <a:p>
            <a:pPr>
              <a:buNone/>
            </a:pPr>
            <a:r>
              <a:rPr lang="en-US" sz="2000" b="1" dirty="0" smtClean="0">
                <a:latin typeface="Courier New" pitchFamily="49" charset="0"/>
                <a:cs typeface="Courier New" pitchFamily="49" charset="0"/>
              </a:rPr>
              <a:t>execl("/usr/games/hack", "#pragma", 0);</a:t>
            </a:r>
          </a:p>
          <a:p>
            <a:pPr>
              <a:buNone/>
            </a:pPr>
            <a:r>
              <a:rPr lang="en-US" sz="2000" b="1" dirty="0" smtClean="0">
                <a:latin typeface="Courier New" pitchFamily="49" charset="0"/>
                <a:cs typeface="Courier New" pitchFamily="49" charset="0"/>
              </a:rPr>
              <a:t>execl("/usr/games/rogue", "#pragma", 0);</a:t>
            </a:r>
          </a:p>
          <a:p>
            <a:pPr>
              <a:buNone/>
            </a:pPr>
            <a:r>
              <a:rPr lang="en-US" sz="2000" b="1" dirty="0" smtClean="0">
                <a:latin typeface="Courier New" pitchFamily="49" charset="0"/>
                <a:cs typeface="Courier New" pitchFamily="49" charset="0"/>
              </a:rPr>
              <a:t>execl("/usr/new/emacs",  "-f","hanoi","9","-kill",0);</a:t>
            </a:r>
          </a:p>
          <a:p>
            <a:pPr>
              <a:buNone/>
            </a:pPr>
            <a:r>
              <a:rPr lang="en-US" sz="2000" b="1" dirty="0" smtClean="0">
                <a:latin typeface="Courier New" pitchFamily="49" charset="0"/>
                <a:cs typeface="Courier New" pitchFamily="49" charset="0"/>
              </a:rPr>
              <a:t>execl("/usr/local/emacs“,"-f“,"hanoi“,"9“,"-kill“,0);</a:t>
            </a:r>
          </a:p>
          <a:p>
            <a:pPr>
              <a:buNone/>
            </a:pPr>
            <a:r>
              <a:rPr lang="en-US" sz="2000" b="1" dirty="0" smtClean="0">
                <a:latin typeface="Courier New" pitchFamily="49" charset="0"/>
                <a:cs typeface="Courier New" pitchFamily="49" charset="0"/>
              </a:rPr>
              <a:t>fatal("You are in a maze of twisty compiler features, </a:t>
            </a:r>
          </a:p>
          <a:p>
            <a:pPr>
              <a:buNone/>
            </a:pPr>
            <a:r>
              <a:rPr lang="en-US" sz="2000" b="1" dirty="0" smtClean="0">
                <a:latin typeface="Courier New" pitchFamily="49" charset="0"/>
                <a:cs typeface="Courier New" pitchFamily="49" charset="0"/>
              </a:rPr>
              <a:t>       all different");</a:t>
            </a:r>
          </a:p>
          <a:p>
            <a:pPr>
              <a:buNone/>
            </a:pPr>
            <a:endParaRPr lang="en-US" sz="2400" b="1" dirty="0">
              <a:latin typeface="Courier New" pitchFamily="49" charset="0"/>
              <a:cs typeface="Courier New" pitchFamily="49" charset="0"/>
            </a:endParaRPr>
          </a:p>
        </p:txBody>
      </p:sp>
      <p:pic>
        <p:nvPicPr>
          <p:cNvPr id="4100" name="Picture 4" descr="http://hrmpf.com/wordpress/wp-content/nethackbig.jpg"/>
          <p:cNvPicPr>
            <a:picLocks noChangeAspect="1" noChangeArrowheads="1"/>
          </p:cNvPicPr>
          <p:nvPr/>
        </p:nvPicPr>
        <p:blipFill>
          <a:blip r:embed="rId3"/>
          <a:srcRect/>
          <a:stretch>
            <a:fillRect/>
          </a:stretch>
        </p:blipFill>
        <p:spPr bwMode="auto">
          <a:xfrm>
            <a:off x="617190" y="4035381"/>
            <a:ext cx="4392204" cy="2635323"/>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GAMEFEST_WIP"/>
</p:tagLst>
</file>

<file path=ppt/theme/theme1.xml><?xml version="1.0" encoding="utf-8"?>
<a:theme xmlns:a="http://schemas.openxmlformats.org/drawingml/2006/main" name="Gamefest PPT Template">
  <a:themeElements>
    <a:clrScheme name="GameFest_2006_S2_V6 1">
      <a:dk1>
        <a:srgbClr val="000000"/>
      </a:dk1>
      <a:lt1>
        <a:srgbClr val="FFFFFF"/>
      </a:lt1>
      <a:dk2>
        <a:srgbClr val="33C9D1"/>
      </a:dk2>
      <a:lt2>
        <a:srgbClr val="FFB601"/>
      </a:lt2>
      <a:accent1>
        <a:srgbClr val="F7E993"/>
      </a:accent1>
      <a:accent2>
        <a:srgbClr val="66CC66"/>
      </a:accent2>
      <a:accent3>
        <a:srgbClr val="ADE1E5"/>
      </a:accent3>
      <a:accent4>
        <a:srgbClr val="DADADA"/>
      </a:accent4>
      <a:accent5>
        <a:srgbClr val="FAF2C8"/>
      </a:accent5>
      <a:accent6>
        <a:srgbClr val="5CB95C"/>
      </a:accent6>
      <a:hlink>
        <a:srgbClr val="6699FF"/>
      </a:hlink>
      <a:folHlink>
        <a:srgbClr val="F98239"/>
      </a:folHlink>
    </a:clrScheme>
    <a:fontScheme name="GameFest_2006_S2_V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GameFest_2006_S2_V6 1">
        <a:dk1>
          <a:srgbClr val="000000"/>
        </a:dk1>
        <a:lt1>
          <a:srgbClr val="FFFFFF"/>
        </a:lt1>
        <a:dk2>
          <a:srgbClr val="33C9D1"/>
        </a:dk2>
        <a:lt2>
          <a:srgbClr val="FFB601"/>
        </a:lt2>
        <a:accent1>
          <a:srgbClr val="F7E993"/>
        </a:accent1>
        <a:accent2>
          <a:srgbClr val="66CC66"/>
        </a:accent2>
        <a:accent3>
          <a:srgbClr val="ADE1E5"/>
        </a:accent3>
        <a:accent4>
          <a:srgbClr val="DADADA"/>
        </a:accent4>
        <a:accent5>
          <a:srgbClr val="FAF2C8"/>
        </a:accent5>
        <a:accent6>
          <a:srgbClr val="5CB95C"/>
        </a:accent6>
        <a:hlink>
          <a:srgbClr val="6699FF"/>
        </a:hlink>
        <a:folHlink>
          <a:srgbClr val="F9823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FDDDD5A636442AA3ED3E051E1C09D" ma:contentTypeVersion="0" ma:contentTypeDescription="Create a new document." ma:contentTypeScope="" ma:versionID="3507774fe315d8f877a4fe605fc338a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D9B7D57-42C2-4A6F-9552-A6E82111FD5D}"/>
</file>

<file path=customXml/itemProps2.xml><?xml version="1.0" encoding="utf-8"?>
<ds:datastoreItem xmlns:ds="http://schemas.openxmlformats.org/officeDocument/2006/customXml" ds:itemID="{FFF835ED-5E6F-4268-AE22-D2EF660023D4}"/>
</file>

<file path=customXml/itemProps3.xml><?xml version="1.0" encoding="utf-8"?>
<ds:datastoreItem xmlns:ds="http://schemas.openxmlformats.org/officeDocument/2006/customXml" ds:itemID="{E2AE1B0E-1FB4-4FEB-B908-0E365EA83072}"/>
</file>

<file path=docProps/app.xml><?xml version="1.0" encoding="utf-8"?>
<Properties xmlns="http://schemas.openxmlformats.org/officeDocument/2006/extended-properties" xmlns:vt="http://schemas.openxmlformats.org/officeDocument/2006/docPropsVTypes">
  <Template/>
  <TotalTime>0</TotalTime>
  <Words>4601</Words>
  <Application>Microsoft PowerPoint</Application>
  <PresentationFormat>On-screen Show (4:3)</PresentationFormat>
  <Paragraphs>460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Gamefest PPT Template</vt:lpstr>
      <vt:lpstr>Slide 1</vt:lpstr>
      <vt:lpstr>Here Be Dragons: Undefined Behavior in C++</vt:lpstr>
      <vt:lpstr>Pop Quiz</vt:lpstr>
      <vt:lpstr>Definition: Undefined Behavior</vt:lpstr>
      <vt:lpstr>Definition: Unspecified Behavior</vt:lpstr>
      <vt:lpstr>Definition: Implementation-Defined Behavior</vt:lpstr>
      <vt:lpstr>Common Areas of Danger</vt:lpstr>
      <vt:lpstr>Potential Outcomes</vt:lpstr>
      <vt:lpstr>Classic Outcome</vt:lpstr>
      <vt:lpstr>Reasons for Undef’n Behavior</vt:lpstr>
      <vt:lpstr>Conventions</vt:lpstr>
      <vt:lpstr>Object Boundaries</vt:lpstr>
      <vt:lpstr>Object Lifetime</vt:lpstr>
      <vt:lpstr>Memory</vt:lpstr>
      <vt:lpstr>More Memory Dragons</vt:lpstr>
      <vt:lpstr>ODR</vt:lpstr>
      <vt:lpstr>One Definition Rule</vt:lpstr>
      <vt:lpstr>Mathematics</vt:lpstr>
      <vt:lpstr>Overflow</vt:lpstr>
      <vt:lpstr>Conversions</vt:lpstr>
      <vt:lpstr>Order of Evaluation</vt:lpstr>
      <vt:lpstr>Order of Evaluation Solutions</vt:lpstr>
      <vt:lpstr>String Literals</vt:lpstr>
      <vt:lpstr>More Const</vt:lpstr>
      <vt:lpstr>Padding</vt:lpstr>
      <vt:lpstr>Padding Info</vt:lpstr>
      <vt:lpstr>Algorithms</vt:lpstr>
      <vt:lpstr>Iterators</vt:lpstr>
      <vt:lpstr>Reserved Identifiers</vt:lpstr>
      <vt:lpstr>Recommendations</vt:lpstr>
      <vt:lpstr>Pop Quiz Answers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2008-07-15T00:16:11Z</dcterms:created>
  <dcterms:modified xsi:type="dcterms:W3CDTF">2008-07-15T00:16:16Z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0x01010083EFDDDD5A636442AA3ED3E051E1C09D</vt:lpwstr>
  </property>
</Properties>
</file>